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1"/>
  </p:notesMasterIdLst>
  <p:handoutMasterIdLst>
    <p:handoutMasterId r:id="rId42"/>
  </p:handoutMasterIdLst>
  <p:sldIdLst>
    <p:sldId id="631" r:id="rId5"/>
    <p:sldId id="1902" r:id="rId6"/>
    <p:sldId id="1899" r:id="rId7"/>
    <p:sldId id="1880" r:id="rId8"/>
    <p:sldId id="1882" r:id="rId9"/>
    <p:sldId id="1900" r:id="rId10"/>
    <p:sldId id="1896" r:id="rId11"/>
    <p:sldId id="487" r:id="rId12"/>
    <p:sldId id="1893" r:id="rId13"/>
    <p:sldId id="1892" r:id="rId14"/>
    <p:sldId id="1894" r:id="rId15"/>
    <p:sldId id="1901" r:id="rId16"/>
    <p:sldId id="579" r:id="rId17"/>
    <p:sldId id="299" r:id="rId18"/>
    <p:sldId id="1878" r:id="rId19"/>
    <p:sldId id="611" r:id="rId20"/>
    <p:sldId id="586" r:id="rId21"/>
    <p:sldId id="1870" r:id="rId22"/>
    <p:sldId id="1864" r:id="rId23"/>
    <p:sldId id="1897" r:id="rId24"/>
    <p:sldId id="532" r:id="rId25"/>
    <p:sldId id="568" r:id="rId26"/>
    <p:sldId id="548" r:id="rId27"/>
    <p:sldId id="1849" r:id="rId28"/>
    <p:sldId id="1848" r:id="rId29"/>
    <p:sldId id="1851" r:id="rId30"/>
    <p:sldId id="1850" r:id="rId31"/>
    <p:sldId id="1862" r:id="rId32"/>
    <p:sldId id="1898" r:id="rId33"/>
    <p:sldId id="1845" r:id="rId34"/>
    <p:sldId id="1847" r:id="rId35"/>
    <p:sldId id="1852" r:id="rId36"/>
    <p:sldId id="271" r:id="rId37"/>
    <p:sldId id="1853" r:id="rId38"/>
    <p:sldId id="1859" r:id="rId39"/>
    <p:sldId id="1858" r:id="rId40"/>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7D"/>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13" autoAdjust="0"/>
    <p:restoredTop sz="82301" autoAdjust="0"/>
  </p:normalViewPr>
  <p:slideViewPr>
    <p:cSldViewPr snapToGrid="0" showGuides="1">
      <p:cViewPr varScale="1">
        <p:scale>
          <a:sx n="55" d="100"/>
          <a:sy n="55" d="100"/>
        </p:scale>
        <p:origin x="96" y="1140"/>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4/15/2023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4/15/2023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your software's current functionality has been documented, and some initial tests are written.  Where do you go from here?  How do you improve your testing situation to the point where it's considered "done"?</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052661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 </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7686954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879965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Joint Center for Satellite Data Assimilation has large, regular data processing needs.  They also have several different software packages that do this processing – so were able to spend some time designing a re-usable build and test pipeline.  Their result is worth taking a look at if you interested in containerization.</a:t>
            </a: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277432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nice way to use conditions and variables in your CI file to minimize annoyance to people who create forks of your project.</a:t>
            </a:r>
          </a:p>
          <a:p>
            <a:endParaRPr lang="en-US" dirty="0"/>
          </a:p>
          <a:p>
            <a:r>
              <a:rPr lang="en-US" dirty="0"/>
              <a:t>Below are some (unrelated) guidelines on how to run steps of your CI jobs inside containers. This is useful for avoiding compilation of your dependencies.</a:t>
            </a:r>
          </a:p>
          <a:p>
            <a:r>
              <a:rPr lang="en-US" dirty="0"/>
              <a:t>Caveat – sometimes </a:t>
            </a:r>
            <a:r>
              <a:rPr lang="en-US" dirty="0" err="1"/>
              <a:t>upstreams</a:t>
            </a:r>
            <a:r>
              <a:rPr lang="en-US" dirty="0"/>
              <a:t> change, and it's good to re-compile them so you find out.</a:t>
            </a: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35562007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WarpX</a:t>
            </a:r>
            <a:r>
              <a:rPr lang="en-US" dirty="0"/>
              <a:t> uses </a:t>
            </a:r>
            <a:r>
              <a:rPr lang="en-US" dirty="0" err="1"/>
              <a:t>ccache</a:t>
            </a:r>
            <a:r>
              <a:rPr lang="en-US" dirty="0"/>
              <a:t> to speed up its builds.  What I found interesting in the code, though, was how the developers published a utility function with </a:t>
            </a:r>
            <a:r>
              <a:rPr lang="en-US" dirty="0" err="1"/>
              <a:t>git.io</a:t>
            </a:r>
            <a:r>
              <a:rPr lang="en-US" dirty="0"/>
              <a:t>.  This one does a git clone followed by a </a:t>
            </a:r>
            <a:r>
              <a:rPr lang="en-US" dirty="0" err="1"/>
              <a:t>cmake</a:t>
            </a:r>
            <a:r>
              <a:rPr lang="en-US" dirty="0"/>
              <a:t> build – reducing code spaghetti.</a:t>
            </a:r>
          </a:p>
          <a:p>
            <a:endParaRPr lang="en-US" dirty="0"/>
          </a:p>
          <a:p>
            <a:r>
              <a:rPr lang="en-US" dirty="0"/>
              <a:t>The next hint shows the key ideas to make </a:t>
            </a:r>
            <a:r>
              <a:rPr lang="en-US" dirty="0" err="1"/>
              <a:t>ccache</a:t>
            </a:r>
            <a:r>
              <a:rPr lang="en-US" dirty="0"/>
              <a:t> work.  First, install and configure your environment for </a:t>
            </a:r>
            <a:r>
              <a:rPr lang="en-US" dirty="0" err="1"/>
              <a:t>ccache</a:t>
            </a:r>
            <a:r>
              <a:rPr lang="en-US" dirty="0"/>
              <a:t> to work.  Next, tell </a:t>
            </a:r>
            <a:r>
              <a:rPr lang="en-US" dirty="0" err="1"/>
              <a:t>cmake</a:t>
            </a:r>
            <a:r>
              <a:rPr lang="en-US" dirty="0"/>
              <a:t> to use </a:t>
            </a:r>
            <a:r>
              <a:rPr lang="en-US" dirty="0" err="1"/>
              <a:t>ccache</a:t>
            </a:r>
            <a:r>
              <a:rPr lang="en-US" dirty="0"/>
              <a:t> as the "compiler launcher".  Finally, tell </a:t>
            </a:r>
            <a:r>
              <a:rPr lang="en-US" dirty="0" err="1"/>
              <a:t>github</a:t>
            </a:r>
            <a:r>
              <a:rPr lang="en-US" dirty="0"/>
              <a:t> to cache the contents of the ".</a:t>
            </a:r>
            <a:r>
              <a:rPr lang="en-US" dirty="0" err="1"/>
              <a:t>ccache</a:t>
            </a:r>
            <a:r>
              <a:rPr lang="en-US" dirty="0"/>
              <a:t>".</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17929114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last hint shows steps to build and deploy sphinx documentation to a </a:t>
            </a:r>
            <a:r>
              <a:rPr lang="en-US" dirty="0" err="1"/>
              <a:t>github</a:t>
            </a:r>
            <a:r>
              <a:rPr lang="en-US" dirty="0"/>
              <a:t> page.  Usually, this action is run when there is a push to the main branch, or manually.</a:t>
            </a: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8605948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development has become a collaborative process.  Issues drive this process forward.  Responsibility is a shared concept that goes between code owners, project groups, HPC facility managers, and users.</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10991485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get to highlight some work from the scientific software development community.  This paragraph in the Dynamic Cluster Approximation ++ package paper explains how software and scientific productivity come as a pair.</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2912953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Address perception of testing as an obstacle to progress: Formalization of the testing process and adding infrastructure makes it easier (after overcoming initial adoption barrier).</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8086662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Ginkgo team made a case for strong software design in this paper.  Because it was intended to be adopted by applications, the design needed to follow the kind of modular logic that application developers naturally use.</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29370623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Warp-X's testing setup was explained by its developers here</a:t>
            </a:r>
            <a:r>
              <a:rPr lang="en-US" dirty="0">
                <a:sym typeface="Wingdings" pitchFamily="2" charset="2"/>
              </a:rPr>
              <a:t>.  In 2020, they had adopted nightly and CI builds.</a:t>
            </a:r>
          </a:p>
          <a:p>
            <a:pPr marL="0" lvl="0" indent="0" algn="l" rtl="0">
              <a:spcBef>
                <a:spcPts val="0"/>
              </a:spcBef>
              <a:spcAft>
                <a:spcPts val="0"/>
              </a:spcAft>
              <a:buNone/>
            </a:pPr>
            <a:endParaRPr lang="en-US" dirty="0">
              <a:sym typeface="Wingdings" pitchFamily="2" charset="2"/>
            </a:endParaRPr>
          </a:p>
          <a:p>
            <a:pPr marL="171450" lvl="0" indent="-171450" algn="l" rtl="0">
              <a:spcBef>
                <a:spcPts val="0"/>
              </a:spcBef>
              <a:spcAft>
                <a:spcPts val="0"/>
              </a:spcAft>
              <a:buFontTx/>
              <a:buChar char="-"/>
            </a:pPr>
            <a:r>
              <a:rPr lang="en-US" dirty="0">
                <a:sym typeface="Wingdings" pitchFamily="2" charset="2"/>
              </a:rPr>
              <a:t>Links to docs on use</a:t>
            </a:r>
          </a:p>
          <a:p>
            <a:pPr marL="171450" lvl="0" indent="-171450" algn="l" rtl="0">
              <a:spcBef>
                <a:spcPts val="0"/>
              </a:spcBef>
              <a:spcAft>
                <a:spcPts val="0"/>
              </a:spcAft>
              <a:buFontTx/>
              <a:buChar char="-"/>
            </a:pPr>
            <a:r>
              <a:rPr lang="en-US" dirty="0">
                <a:sym typeface="Wingdings" pitchFamily="2" charset="2"/>
              </a:rPr>
              <a:t>Re-use of examples as tests</a:t>
            </a:r>
          </a:p>
          <a:p>
            <a:pPr marL="171450" lvl="0" indent="-171450" algn="l" rtl="0">
              <a:spcBef>
                <a:spcPts val="0"/>
              </a:spcBef>
              <a:spcAft>
                <a:spcPts val="0"/>
              </a:spcAft>
              <a:buFontTx/>
              <a:buChar char="-"/>
            </a:pPr>
            <a:r>
              <a:rPr lang="en-US" dirty="0">
                <a:sym typeface="Wingdings" pitchFamily="2" charset="2"/>
              </a:rPr>
              <a:t>Pro/cons of nightly vs. CI</a:t>
            </a:r>
            <a:endParaRPr dirty="0"/>
          </a:p>
        </p:txBody>
      </p:sp>
      <p:sp>
        <p:nvSpPr>
          <p:cNvPr id="417" name="Google Shape;417;p1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39950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Ginkgo also published this paper on how it automated performance evaluation.  The CI pipeline, with some particular tool choices is illustrated above.</a:t>
            </a:r>
          </a:p>
          <a:p>
            <a:r>
              <a:rPr lang="en-US" dirty="0"/>
              <a:t>Unique here, the CI and scheduled tests run a script to output their result to a repository, which has a nice attached web viewer.</a:t>
            </a:r>
          </a:p>
          <a:p>
            <a:r>
              <a:rPr lang="en-US" dirty="0"/>
              <a:t>Variables stored as "secret tokens" are used so that the script does not compromise the server.</a:t>
            </a: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40690857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conclude with some thoughts collected from the ZFP, </a:t>
            </a:r>
            <a:r>
              <a:rPr lang="en-US" dirty="0" err="1"/>
              <a:t>ExaSMR</a:t>
            </a:r>
            <a:r>
              <a:rPr lang="en-US" dirty="0"/>
              <a:t>, and Visit teams on their CI pipelines.</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3769946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1312663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1857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962908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OK - now everyone is onboard with your testing plan, and your code is in a good place.  What happens next?  You can double-check your work using a code coverage tool.  You can create a policy on what to do with failed tests and issues marked as "bugs."  It helps to assign responsibility for the test suite - both so that things happen, and also so that you can recognize the hard work put in by that team member.  You should consider your test suite during </a:t>
            </a:r>
            <a:r>
              <a:rPr lang="en-US" sz="1200" kern="1200" dirty="0" err="1">
                <a:solidFill>
                  <a:schemeClr val="tx1"/>
                </a:solidFill>
                <a:effectLst/>
                <a:latin typeface="+mn-lt"/>
                <a:ea typeface="+mn-ea"/>
                <a:cs typeface="+mn-cs"/>
              </a:rPr>
              <a:t>refactorings</a:t>
            </a:r>
            <a:r>
              <a:rPr lang="en-US" sz="1200" kern="1200" dirty="0">
                <a:solidFill>
                  <a:schemeClr val="tx1"/>
                </a:solidFill>
                <a:effectLst/>
                <a:latin typeface="+mn-lt"/>
                <a:ea typeface="+mn-ea"/>
                <a:cs typeface="+mn-cs"/>
              </a:rPr>
              <a:t>, and use it for the code release process.  Cost-effectiveness comes in here because, if you already have defined functionalities and tests, then it's much less likely that your team will get side-tracked by maintaining fixes and patches for past releases.  That is a rabbit-hole nobody wants to go down.</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4213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03908999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33"/>
          <p:cNvSpPr txBox="1">
            <a:spLocks noGrp="1"/>
          </p:cNvSpPr>
          <p:nvPr>
            <p:ph type="ctrTitle"/>
          </p:nvPr>
        </p:nvSpPr>
        <p:spPr>
          <a:xfrm>
            <a:off x="1523603" y="1122363"/>
            <a:ext cx="9141619"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5998"/>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3"/>
          <p:cNvSpPr txBox="1">
            <a:spLocks noGrp="1"/>
          </p:cNvSpPr>
          <p:nvPr>
            <p:ph type="subTitle" idx="1"/>
          </p:nvPr>
        </p:nvSpPr>
        <p:spPr>
          <a:xfrm>
            <a:off x="1523603" y="3602038"/>
            <a:ext cx="9141619"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399"/>
            </a:lvl1pPr>
            <a:lvl2pPr lvl="1" algn="ctr">
              <a:lnSpc>
                <a:spcPct val="90000"/>
              </a:lnSpc>
              <a:spcBef>
                <a:spcPts val="500"/>
              </a:spcBef>
              <a:spcAft>
                <a:spcPts val="0"/>
              </a:spcAft>
              <a:buClr>
                <a:schemeClr val="dk1"/>
              </a:buClr>
              <a:buSzPts val="2000"/>
              <a:buNone/>
              <a:defRPr sz="1999"/>
            </a:lvl2pPr>
            <a:lvl3pPr lvl="2" algn="ctr">
              <a:lnSpc>
                <a:spcPct val="90000"/>
              </a:lnSpc>
              <a:spcBef>
                <a:spcPts val="500"/>
              </a:spcBef>
              <a:spcAft>
                <a:spcPts val="0"/>
              </a:spcAft>
              <a:buClr>
                <a:schemeClr val="dk1"/>
              </a:buClr>
              <a:buSzPts val="1800"/>
              <a:buNone/>
              <a:defRPr sz="1799"/>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33"/>
          <p:cNvSpPr txBox="1">
            <a:spLocks noGrp="1"/>
          </p:cNvSpPr>
          <p:nvPr>
            <p:ph type="dt" idx="10"/>
          </p:nvPr>
        </p:nvSpPr>
        <p:spPr>
          <a:xfrm>
            <a:off x="837982" y="6356351"/>
            <a:ext cx="27424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3"/>
          <p:cNvSpPr txBox="1">
            <a:spLocks noGrp="1"/>
          </p:cNvSpPr>
          <p:nvPr>
            <p:ph type="ftr" idx="11"/>
          </p:nvPr>
        </p:nvSpPr>
        <p:spPr>
          <a:xfrm>
            <a:off x="4037549" y="6356351"/>
            <a:ext cx="4113728"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3"/>
          <p:cNvSpPr txBox="1">
            <a:spLocks noGrp="1"/>
          </p:cNvSpPr>
          <p:nvPr>
            <p:ph type="sldNum" idx="12"/>
          </p:nvPr>
        </p:nvSpPr>
        <p:spPr>
          <a:xfrm>
            <a:off x="8608357" y="6356351"/>
            <a:ext cx="274248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a:spcAft>
                <a:spcPts val="0"/>
              </a:spcAft>
            </a:pPr>
            <a:fld id="{00000000-1234-1234-1234-123412341234}" type="slidenum">
              <a:rPr lang="en-US" smtClean="0"/>
              <a:pPr>
                <a:spcAft>
                  <a:spcPts val="0"/>
                </a:spcAft>
              </a:pPr>
              <a:t>‹#›</a:t>
            </a:fld>
            <a:endParaRPr lang="en-US"/>
          </a:p>
        </p:txBody>
      </p:sp>
    </p:spTree>
    <p:extLst>
      <p:ext uri="{BB962C8B-B14F-4D97-AF65-F5344CB8AC3E}">
        <p14:creationId xmlns:p14="http://schemas.microsoft.com/office/powerpoint/2010/main" val="1111629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979894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hyperlink" Target="https://doi.org/10.1137/19M128435X"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2179748"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jointcenterforsatellitedataassimilation-jedi-docs.readthedocs-hosted.com/" TargetMode="External"/><Relationship Id="rId7"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jointcenterforsatellitedataassimilation-jedi-docs.readthedocs-hosted.com/en/1.3.0/using/jedi_environment/vagrant.html" TargetMode="External"/><Relationship Id="rId5" Type="http://schemas.openxmlformats.org/officeDocument/2006/relationships/hyperlink" Target="https://jointcenterforsatellitedataassimilation-jedi-docs.readthedocs-hosted.com/en/1.3.0/using/jedi_environment/charliecloud.html" TargetMode="External"/><Relationship Id="rId4" Type="http://schemas.openxmlformats.org/officeDocument/2006/relationships/hyperlink" Target="https://jointcenterforsatellitedataassimilation-jedi-docs.readthedocs-hosted.com/en/1.3.0/using/jedi_environment/singularity.html"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CompFUSE/DCA" TargetMode="External"/><Relationship Id="rId7" Type="http://schemas.openxmlformats.org/officeDocument/2006/relationships/hyperlink" Target="https://docs.github.com/en/actions/using-jobs/running-jobs-in-a-container" TargetMode="External"/><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hyperlink" Target="https://supercontainers.github.io/sc20-tutorial/07.spack/index.html" TargetMode="External"/><Relationship Id="rId5" Type="http://schemas.openxmlformats.org/officeDocument/2006/relationships/hyperlink" Target="https://spack.readthedocs.io/en/latest/containers.html" TargetMode="External"/><Relationship Id="rId4" Type="http://schemas.openxmlformats.org/officeDocument/2006/relationships/hyperlink" Target="https://docs.docker.com/build/ci/" TargetMode="External"/></Relationships>
</file>

<file path=ppt/slides/_rels/slide26.xml.rels><?xml version="1.0" encoding="UTF-8" standalone="yes"?>
<Relationships xmlns="http://schemas.openxmlformats.org/package/2006/relationships"><Relationship Id="rId2" Type="http://schemas.openxmlformats.org/officeDocument/2006/relationships/hyperlink" Target="https://docs.github.com/en/actions/learn-github-actions/security-hardening-for-github-actions#understanding-the-risk-of-script-injections" TargetMode="Externa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ECP-WarpX/WarpX"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hyperlink" Target="https://cristianadam.eu/20200113/speeding-up-c-plus-plus-github-actions-using-ccache/"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hyperlink" Target="https://tomasfarias.dev/posts/sphinx-docs-with-poetry-and-github-pages/"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jestjs.io/" TargetMode="External"/><Relationship Id="rId2" Type="http://schemas.openxmlformats.org/officeDocument/2006/relationships/hyperlink" Target="https://en.cppreference.com/w/cpp/language/rule_of_three" TargetMode="External"/><Relationship Id="rId1" Type="http://schemas.openxmlformats.org/officeDocument/2006/relationships/slideLayout" Target="../slideLayouts/slideLayout7.xml"/><Relationship Id="rId4" Type="http://schemas.openxmlformats.org/officeDocument/2006/relationships/hyperlink" Target="https://guides.rubyonrails.org/testing.html"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doi.org/10.1137/19M128435X" TargetMode="Externa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doi.org/10.1016/j.cpc.2019.01.006"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doi.org/10.1145/348093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ccse.lbl.gov/pub/RegressionTesting/WarpX/"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 Id="rId5" Type="http://schemas.openxmlformats.org/officeDocument/2006/relationships/hyperlink" Target="https://warpx.readthedocs.io/" TargetMode="External"/><Relationship Id="rId4" Type="http://schemas.openxmlformats.org/officeDocument/2006/relationships/image" Target="../media/image17.jpeg"/></Relationships>
</file>

<file path=ppt/slides/_rels/slide34.xml.rels><?xml version="1.0" encoding="UTF-8" standalone="yes"?>
<Relationships xmlns="http://schemas.openxmlformats.org/package/2006/relationships"><Relationship Id="rId3" Type="http://schemas.openxmlformats.org/officeDocument/2006/relationships/hyperlink" Target="https://icl.utk.edu/~hanzt/tmp/PerformanceDatabase.pdf"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35.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hyperlink" Target="https://code.ornl.gov/8nt/namd-caar-reproducer" TargetMode="Externa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hyperlink" Target="https://bssw.io/blog_posts/bright-spots-team-experiences-implementing-continuous-integrati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doi.org/10.1137/19M128435X"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Testing Strategies – Condensed Version</a:t>
            </a:r>
          </a:p>
        </p:txBody>
      </p:sp>
      <p:sp>
        <p:nvSpPr>
          <p:cNvPr id="9" name="Google Shape;51;g60257ae959_0_0">
            <a:extLst>
              <a:ext uri="{FF2B5EF4-FFF2-40B4-BE49-F238E27FC236}">
                <a16:creationId xmlns:a16="http://schemas.microsoft.com/office/drawing/2014/main" id="{4DA5FBE5-DA1D-884D-929F-4C0D3BCD82E9}"/>
              </a:ext>
            </a:extLst>
          </p:cNvPr>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r>
              <a:rPr lang="en-US" dirty="0">
                <a:solidFill>
                  <a:srgbClr val="000000"/>
                </a:solidFill>
              </a:rPr>
              <a:t> </a:t>
            </a:r>
            <a:r>
              <a:rPr lang="en-US" sz="2000" dirty="0">
                <a:solidFill>
                  <a:srgbClr val="000000"/>
                </a:solidFill>
              </a:rPr>
              <a:t>(he/him)</a:t>
            </a:r>
            <a:br>
              <a:rPr lang="en-US" sz="2000" dirty="0">
                <a:solidFill>
                  <a:srgbClr val="000000"/>
                </a:solidFill>
              </a:rPr>
            </a:br>
            <a:r>
              <a:rPr lang="en-US" sz="2000" dirty="0">
                <a:solidFill>
                  <a:srgbClr val="000000"/>
                </a:solidFill>
              </a:rPr>
              <a:t>Oak Ridge National Laboratory</a:t>
            </a:r>
            <a:endParaRPr lang="en-US" sz="1800" dirty="0">
              <a:solidFill>
                <a:srgbClr val="000000"/>
              </a:solidFill>
            </a:endParaRPr>
          </a:p>
          <a:p>
            <a:pPr marL="0" indent="0">
              <a:lnSpc>
                <a:spcPct val="100000"/>
              </a:lnSpc>
              <a:spcBef>
                <a:spcPts val="0"/>
              </a:spcBef>
              <a:buSzPts val="2000"/>
            </a:pPr>
            <a:endParaRPr lang="en-US" sz="2000" dirty="0"/>
          </a:p>
          <a:p>
            <a:pPr>
              <a:spcBef>
                <a:spcPts val="2800"/>
              </a:spcBef>
            </a:pPr>
            <a:r>
              <a:rPr lang="en-US" sz="2000" dirty="0"/>
              <a:t>Better Scientific Software tutorial </a:t>
            </a:r>
            <a:br>
              <a:rPr lang="en-US" sz="2000" dirty="0"/>
            </a:br>
            <a:r>
              <a:rPr lang="en-US" sz="2000" dirty="0"/>
              <a:t>@ Improving Scientific Software conference (2023)</a:t>
            </a:r>
          </a:p>
          <a:p>
            <a:pPr>
              <a:lnSpc>
                <a:spcPct val="100000"/>
              </a:lnSpc>
              <a:spcBef>
                <a:spcPts val="2800"/>
              </a:spcBef>
              <a:buSzPts val="2000"/>
            </a:pPr>
            <a:r>
              <a:rPr lang="en-US" sz="2000" dirty="0"/>
              <a:t>Contributors: David E. </a:t>
            </a:r>
            <a:r>
              <a:rPr lang="en-US" sz="2000" dirty="0" err="1"/>
              <a:t>Bernholdt</a:t>
            </a:r>
            <a:r>
              <a:rPr lang="en-US" sz="2000" dirty="0"/>
              <a:t> (ORNL), </a:t>
            </a:r>
            <a:r>
              <a:rPr lang="en-US" sz="2000" dirty="0" err="1"/>
              <a:t>Anshu</a:t>
            </a:r>
            <a:r>
              <a:rPr lang="en-US" sz="2000" dirty="0"/>
              <a:t> Dubey (ANL), Rinku Gupta (ANL), Mark C. Miller (LLNL), David M. Rogers (ORNL)</a:t>
            </a:r>
          </a:p>
          <a:p>
            <a:pPr marL="0" indent="0">
              <a:lnSpc>
                <a:spcPct val="100000"/>
              </a:lnSpc>
              <a:spcBef>
                <a:spcPts val="0"/>
              </a:spcBef>
              <a:buSzPts val="2000"/>
            </a:pPr>
            <a:endParaRPr lang="en-US" sz="1400" dirty="0"/>
          </a:p>
        </p:txBody>
      </p:sp>
    </p:spTree>
    <p:extLst>
      <p:ext uri="{BB962C8B-B14F-4D97-AF65-F5344CB8AC3E}">
        <p14:creationId xmlns:p14="http://schemas.microsoft.com/office/powerpoint/2010/main" val="1961116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Regression tests – verify that there is no degradation in code capabilities</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p:txBody>
      </p:sp>
    </p:spTree>
    <p:extLst>
      <p:ext uri="{BB962C8B-B14F-4D97-AF65-F5344CB8AC3E}">
        <p14:creationId xmlns:p14="http://schemas.microsoft.com/office/powerpoint/2010/main" val="1192222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Open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Closed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F242F3BB-B082-BB61-25D8-D2E1ABED751C}"/>
              </a:ext>
            </a:extLst>
          </p:cNvPr>
          <p:cNvSpPr txBox="1"/>
          <p:nvPr/>
        </p:nvSpPr>
        <p:spPr>
          <a:xfrm>
            <a:off x="3646112" y="274473"/>
            <a:ext cx="8528070" cy="461665"/>
          </a:xfrm>
          <a:prstGeom prst="rect">
            <a:avLst/>
          </a:prstGeom>
          <a:noFill/>
        </p:spPr>
        <p:txBody>
          <a:bodyPr wrap="square">
            <a:spAutoFit/>
          </a:bodyPr>
          <a:lstStyle/>
          <a:p>
            <a:r>
              <a:rPr lang="en-US" sz="1200" dirty="0">
                <a:effectLst/>
                <a:latin typeface="Times New Roman" panose="02020603050405020304" pitchFamily="18" charset="0"/>
                <a:cs typeface="Times New Roman" panose="02020603050405020304" pitchFamily="18" charset="0"/>
              </a:rPr>
              <a:t>Matthew Norman and Jeffrey Larkin. A Holistic Algorithmic Approach to Improving Accuracy, Robustness, and Computational </a:t>
            </a:r>
            <a:r>
              <a:rPr lang="en-US" sz="1200" dirty="0">
                <a:latin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cs typeface="Times New Roman" panose="02020603050405020304" pitchFamily="18" charset="0"/>
              </a:rPr>
              <a:t>Efficiency for Atmospheric Dynamics. SIAM J. SCI. COMPUT. Vol. 42, No. 5, pp. B1302-B1327 (2020). DOI:</a:t>
            </a:r>
            <a:r>
              <a:rPr lang="en-US" sz="1200" dirty="0">
                <a:effectLst/>
                <a:latin typeface="Times New Roman" panose="02020603050405020304" pitchFamily="18" charset="0"/>
                <a:cs typeface="Times New Roman" panose="02020603050405020304" pitchFamily="18" charset="0"/>
                <a:hlinkClick r:id="rId2"/>
              </a:rPr>
              <a:t>10.1137/19M128435X</a:t>
            </a:r>
            <a:endParaRPr lang="en-US" sz="1200" dirty="0">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8D664E2C-2A0D-B132-737D-0E65AB56FECC}"/>
              </a:ext>
            </a:extLst>
          </p:cNvPr>
          <p:cNvSpPr>
            <a:spLocks noGrp="1"/>
          </p:cNvSpPr>
          <p:nvPr>
            <p:ph type="title"/>
          </p:nvPr>
        </p:nvSpPr>
        <p:spPr/>
        <p:txBody>
          <a:bodyPr/>
          <a:lstStyle/>
          <a:p>
            <a:r>
              <a:rPr lang="en-US" dirty="0"/>
              <a:t>Hypothetical</a:t>
            </a:r>
          </a:p>
        </p:txBody>
      </p:sp>
      <p:sp>
        <p:nvSpPr>
          <p:cNvPr id="3" name="Title 1">
            <a:extLst>
              <a:ext uri="{FF2B5EF4-FFF2-40B4-BE49-F238E27FC236}">
                <a16:creationId xmlns:a16="http://schemas.microsoft.com/office/drawing/2014/main" id="{3B1EB304-B5E3-77EB-D3A6-662EAE665971}"/>
              </a:ext>
            </a:extLst>
          </p:cNvPr>
          <p:cNvSpPr txBox="1">
            <a:spLocks/>
          </p:cNvSpPr>
          <p:nvPr/>
        </p:nvSpPr>
        <p:spPr bwMode="auto">
          <a:xfrm>
            <a:off x="926592" y="5868162"/>
            <a:ext cx="6614160" cy="6675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A partially transformed code state</a:t>
            </a:r>
          </a:p>
        </p:txBody>
      </p:sp>
      <p:sp>
        <p:nvSpPr>
          <p:cNvPr id="4" name="Rectangle 3">
            <a:extLst>
              <a:ext uri="{FF2B5EF4-FFF2-40B4-BE49-F238E27FC236}">
                <a16:creationId xmlns:a16="http://schemas.microsoft.com/office/drawing/2014/main" id="{2F52CA41-1C9B-72B3-3822-62CF3296796A}"/>
              </a:ext>
            </a:extLst>
          </p:cNvPr>
          <p:cNvSpPr/>
          <p:nvPr/>
        </p:nvSpPr>
        <p:spPr>
          <a:xfrm>
            <a:off x="7004304" y="381876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forcing equations </a:t>
            </a:r>
          </a:p>
        </p:txBody>
      </p:sp>
      <p:sp>
        <p:nvSpPr>
          <p:cNvPr id="5" name="Rectangle 4">
            <a:extLst>
              <a:ext uri="{FF2B5EF4-FFF2-40B4-BE49-F238E27FC236}">
                <a16:creationId xmlns:a16="http://schemas.microsoft.com/office/drawing/2014/main" id="{97B416D4-09EE-EC8B-7A3A-4FEA4EE7CF25}"/>
              </a:ext>
            </a:extLst>
          </p:cNvPr>
          <p:cNvSpPr/>
          <p:nvPr/>
        </p:nvSpPr>
        <p:spPr>
          <a:xfrm>
            <a:off x="2785872" y="383389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meshing</a:t>
            </a:r>
          </a:p>
        </p:txBody>
      </p:sp>
      <p:sp>
        <p:nvSpPr>
          <p:cNvPr id="6" name="Rectangle 5">
            <a:extLst>
              <a:ext uri="{FF2B5EF4-FFF2-40B4-BE49-F238E27FC236}">
                <a16:creationId xmlns:a16="http://schemas.microsoft.com/office/drawing/2014/main" id="{A2C273F1-F1E3-DFFB-45E5-0F2E58902760}"/>
              </a:ext>
            </a:extLst>
          </p:cNvPr>
          <p:cNvSpPr/>
          <p:nvPr/>
        </p:nvSpPr>
        <p:spPr>
          <a:xfrm>
            <a:off x="2785872" y="2980747"/>
            <a:ext cx="5919216" cy="667512"/>
          </a:xfrm>
          <a:prstGeom prst="rect">
            <a:avLst/>
          </a:prstGeom>
          <a:solidFill>
            <a:srgbClr val="FFC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time integrator</a:t>
            </a:r>
          </a:p>
        </p:txBody>
      </p:sp>
      <p:sp>
        <p:nvSpPr>
          <p:cNvPr id="7" name="Rectangle 6">
            <a:extLst>
              <a:ext uri="{FF2B5EF4-FFF2-40B4-BE49-F238E27FC236}">
                <a16:creationId xmlns:a16="http://schemas.microsoft.com/office/drawing/2014/main" id="{0BB4604A-AB02-9711-1C53-C3B404BD1AF4}"/>
              </a:ext>
            </a:extLst>
          </p:cNvPr>
          <p:cNvSpPr/>
          <p:nvPr/>
        </p:nvSpPr>
        <p:spPr>
          <a:xfrm>
            <a:off x="4805172" y="3799715"/>
            <a:ext cx="1929384" cy="686559"/>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state representation</a:t>
            </a:r>
          </a:p>
        </p:txBody>
      </p:sp>
      <p:sp>
        <p:nvSpPr>
          <p:cNvPr id="8" name="Rectangle 7">
            <a:extLst>
              <a:ext uri="{FF2B5EF4-FFF2-40B4-BE49-F238E27FC236}">
                <a16:creationId xmlns:a16="http://schemas.microsoft.com/office/drawing/2014/main" id="{D7305176-E5DC-EEEE-6AE1-59F7CFBD695A}"/>
              </a:ext>
            </a:extLst>
          </p:cNvPr>
          <p:cNvSpPr/>
          <p:nvPr/>
        </p:nvSpPr>
        <p:spPr>
          <a:xfrm>
            <a:off x="2826668" y="1641439"/>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2</a:t>
            </a:r>
          </a:p>
        </p:txBody>
      </p:sp>
      <p:sp>
        <p:nvSpPr>
          <p:cNvPr id="9" name="Rectangle 8">
            <a:extLst>
              <a:ext uri="{FF2B5EF4-FFF2-40B4-BE49-F238E27FC236}">
                <a16:creationId xmlns:a16="http://schemas.microsoft.com/office/drawing/2014/main" id="{58EEF9D2-F752-B075-346D-67256DA2F09B}"/>
              </a:ext>
            </a:extLst>
          </p:cNvPr>
          <p:cNvSpPr/>
          <p:nvPr/>
        </p:nvSpPr>
        <p:spPr>
          <a:xfrm>
            <a:off x="6175248" y="2169651"/>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1</a:t>
            </a:r>
          </a:p>
        </p:txBody>
      </p:sp>
      <p:sp>
        <p:nvSpPr>
          <p:cNvPr id="10" name="Rectangle 9">
            <a:extLst>
              <a:ext uri="{FF2B5EF4-FFF2-40B4-BE49-F238E27FC236}">
                <a16:creationId xmlns:a16="http://schemas.microsoft.com/office/drawing/2014/main" id="{48AE4794-9B4C-6438-BCCE-3AFB79EEFF80}"/>
              </a:ext>
            </a:extLst>
          </p:cNvPr>
          <p:cNvSpPr/>
          <p:nvPr/>
        </p:nvSpPr>
        <p:spPr>
          <a:xfrm>
            <a:off x="7333488" y="878240"/>
            <a:ext cx="2859024" cy="914400"/>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External (consumer) package</a:t>
            </a:r>
          </a:p>
        </p:txBody>
      </p:sp>
      <p:sp>
        <p:nvSpPr>
          <p:cNvPr id="11" name="Rectangle 10">
            <a:extLst>
              <a:ext uri="{FF2B5EF4-FFF2-40B4-BE49-F238E27FC236}">
                <a16:creationId xmlns:a16="http://schemas.microsoft.com/office/drawing/2014/main" id="{41C46C7E-1024-C4CB-EFB0-6B3B4D16743C}"/>
              </a:ext>
            </a:extLst>
          </p:cNvPr>
          <p:cNvSpPr/>
          <p:nvPr/>
        </p:nvSpPr>
        <p:spPr>
          <a:xfrm>
            <a:off x="2785872" y="4731064"/>
            <a:ext cx="2859024"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Network Libraries</a:t>
            </a:r>
          </a:p>
        </p:txBody>
      </p:sp>
      <p:sp>
        <p:nvSpPr>
          <p:cNvPr id="12" name="Rectangle 11">
            <a:extLst>
              <a:ext uri="{FF2B5EF4-FFF2-40B4-BE49-F238E27FC236}">
                <a16:creationId xmlns:a16="http://schemas.microsoft.com/office/drawing/2014/main" id="{7C96FB5A-1B8F-B8C1-EB07-F5DD37036F7F}"/>
              </a:ext>
            </a:extLst>
          </p:cNvPr>
          <p:cNvSpPr/>
          <p:nvPr/>
        </p:nvSpPr>
        <p:spPr>
          <a:xfrm>
            <a:off x="5961888" y="4703820"/>
            <a:ext cx="2743200" cy="667512"/>
          </a:xfrm>
          <a:prstGeom prst="rect">
            <a:avLst/>
          </a:prstGeom>
          <a:solidFill>
            <a:srgbClr val="FFFF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Mathematical Libraries</a:t>
            </a:r>
          </a:p>
        </p:txBody>
      </p:sp>
      <p:sp>
        <p:nvSpPr>
          <p:cNvPr id="13" name="Rectangle 12">
            <a:extLst>
              <a:ext uri="{FF2B5EF4-FFF2-40B4-BE49-F238E27FC236}">
                <a16:creationId xmlns:a16="http://schemas.microsoft.com/office/drawing/2014/main" id="{6611393D-11A4-0051-7ABD-4707E5CD51CA}"/>
              </a:ext>
            </a:extLst>
          </p:cNvPr>
          <p:cNvSpPr/>
          <p:nvPr/>
        </p:nvSpPr>
        <p:spPr>
          <a:xfrm rot="5400000">
            <a:off x="8217344" y="3718941"/>
            <a:ext cx="214579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Output routines</a:t>
            </a:r>
          </a:p>
        </p:txBody>
      </p:sp>
      <p:sp>
        <p:nvSpPr>
          <p:cNvPr id="14" name="Rectangle 13">
            <a:extLst>
              <a:ext uri="{FF2B5EF4-FFF2-40B4-BE49-F238E27FC236}">
                <a16:creationId xmlns:a16="http://schemas.microsoft.com/office/drawing/2014/main" id="{4C51F005-B4FB-E1B9-93AA-4DD64E677A51}"/>
              </a:ext>
            </a:extLst>
          </p:cNvPr>
          <p:cNvSpPr/>
          <p:nvPr/>
        </p:nvSpPr>
        <p:spPr>
          <a:xfrm rot="16200000">
            <a:off x="1298448" y="3485006"/>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Input routines</a:t>
            </a:r>
          </a:p>
        </p:txBody>
      </p:sp>
      <p:sp>
        <p:nvSpPr>
          <p:cNvPr id="15" name="TextBox 14">
            <a:extLst>
              <a:ext uri="{FF2B5EF4-FFF2-40B4-BE49-F238E27FC236}">
                <a16:creationId xmlns:a16="http://schemas.microsoft.com/office/drawing/2014/main" id="{50F927EF-F625-E23F-7944-0B4AD1F12311}"/>
              </a:ext>
            </a:extLst>
          </p:cNvPr>
          <p:cNvSpPr txBox="1"/>
          <p:nvPr/>
        </p:nvSpPr>
        <p:spPr>
          <a:xfrm>
            <a:off x="67056" y="5232267"/>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upstreams</a:t>
            </a:r>
            <a:endParaRPr lang="en-US" dirty="0"/>
          </a:p>
        </p:txBody>
      </p:sp>
      <p:sp>
        <p:nvSpPr>
          <p:cNvPr id="16" name="TextBox 15">
            <a:extLst>
              <a:ext uri="{FF2B5EF4-FFF2-40B4-BE49-F238E27FC236}">
                <a16:creationId xmlns:a16="http://schemas.microsoft.com/office/drawing/2014/main" id="{D212C70E-AB78-1A6F-0BE6-A73FFB95513A}"/>
              </a:ext>
            </a:extLst>
          </p:cNvPr>
          <p:cNvSpPr txBox="1"/>
          <p:nvPr/>
        </p:nvSpPr>
        <p:spPr>
          <a:xfrm>
            <a:off x="274320" y="1268911"/>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downstreams</a:t>
            </a:r>
            <a:endParaRPr lang="en-US" dirty="0"/>
          </a:p>
        </p:txBody>
      </p:sp>
      <p:sp>
        <p:nvSpPr>
          <p:cNvPr id="17" name="Rectangle 16">
            <a:extLst>
              <a:ext uri="{FF2B5EF4-FFF2-40B4-BE49-F238E27FC236}">
                <a16:creationId xmlns:a16="http://schemas.microsoft.com/office/drawing/2014/main" id="{B7DC5B95-9EF6-756E-13C2-038F077C1F30}"/>
              </a:ext>
            </a:extLst>
          </p:cNvPr>
          <p:cNvSpPr/>
          <p:nvPr/>
        </p:nvSpPr>
        <p:spPr>
          <a:xfrm>
            <a:off x="3405786" y="790673"/>
            <a:ext cx="2151889"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Runners</a:t>
            </a:r>
          </a:p>
        </p:txBody>
      </p:sp>
    </p:spTree>
    <p:extLst>
      <p:ext uri="{BB962C8B-B14F-4D97-AF65-F5344CB8AC3E}">
        <p14:creationId xmlns:p14="http://schemas.microsoft.com/office/powerpoint/2010/main" val="1455263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Notes: Good Testing Practices</a:t>
            </a:r>
            <a:br>
              <a:rPr lang="en-US" dirty="0"/>
            </a:br>
            <a:endParaRPr lang="en-US" dirty="0"/>
          </a:p>
        </p:txBody>
      </p:sp>
      <p:sp>
        <p:nvSpPr>
          <p:cNvPr id="5" name="Content Placeholder 4"/>
          <p:cNvSpPr>
            <a:spLocks noGrp="1"/>
          </p:cNvSpPr>
          <p:nvPr>
            <p:ph sz="quarter" idx="1"/>
          </p:nvPr>
        </p:nvSpPr>
        <p:spPr>
          <a:xfrm>
            <a:off x="368424" y="1177290"/>
            <a:ext cx="11369809" cy="4047778"/>
          </a:xfrm>
        </p:spPr>
        <p:txBody>
          <a:bodyPr/>
          <a:lstStyle/>
          <a:p>
            <a:r>
              <a:rPr lang="en-US" dirty="0"/>
              <a:t>Verify Code coverage</a:t>
            </a:r>
          </a:p>
          <a:p>
            <a:r>
              <a:rPr lang="en-US" dirty="0"/>
              <a:t>Must have consistent policy on dealing with failed tests</a:t>
            </a:r>
          </a:p>
          <a:p>
            <a:pPr lvl="1"/>
            <a:r>
              <a:rPr lang="en-US" dirty="0"/>
              <a:t>Issue tracking</a:t>
            </a:r>
          </a:p>
          <a:p>
            <a:pPr lvl="2"/>
            <a:r>
              <a:rPr lang="en-US" dirty="0"/>
              <a:t>How quickly does it need to be fixed?</a:t>
            </a:r>
          </a:p>
          <a:p>
            <a:pPr lvl="2"/>
            <a:r>
              <a:rPr lang="en-US" dirty="0"/>
              <a:t>Who is responsible for fixing it?</a:t>
            </a:r>
          </a:p>
          <a:p>
            <a:r>
              <a:rPr lang="en-US" dirty="0"/>
              <a:t>Someone should be watching the test suite</a:t>
            </a:r>
          </a:p>
          <a:p>
            <a:r>
              <a:rPr lang="en-US" dirty="0"/>
              <a:t>When refactoring or adding new features, run a regression suite before check in</a:t>
            </a:r>
          </a:p>
          <a:p>
            <a:pPr lvl="1"/>
            <a:r>
              <a:rPr lang="en-US" dirty="0"/>
              <a:t>Add new regression tests or modify existing ones for the new features</a:t>
            </a:r>
          </a:p>
          <a:p>
            <a:r>
              <a:rPr lang="en-US" dirty="0"/>
              <a:t>Code review before releasing test suite is useful</a:t>
            </a:r>
          </a:p>
          <a:p>
            <a:pPr lvl="1"/>
            <a:r>
              <a:rPr lang="en-US" dirty="0"/>
              <a:t>Another person may spot issues you didn’t</a:t>
            </a:r>
          </a:p>
          <a:p>
            <a:pPr lvl="1"/>
            <a:r>
              <a:rPr lang="en-US" dirty="0"/>
              <a:t>Incredibly cost-effective</a:t>
            </a:r>
          </a:p>
          <a:p>
            <a:endParaRPr lang="en-US" dirty="0"/>
          </a:p>
        </p:txBody>
      </p:sp>
    </p:spTree>
    <p:extLst>
      <p:ext uri="{BB962C8B-B14F-4D97-AF65-F5344CB8AC3E}">
        <p14:creationId xmlns:p14="http://schemas.microsoft.com/office/powerpoint/2010/main" val="292055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944145"/>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857975"/>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869332"/>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2400775"/>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943575"/>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1469441"/>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978374"/>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2343465"/>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1435574"/>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820032"/>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3311098"/>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3095041"/>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803501"/>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5074434"/>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918104"/>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2360398"/>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4340118"/>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Open/Closed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Does this test add value?</a:t>
            </a:r>
          </a:p>
          <a:p>
            <a:pPr lvl="1"/>
            <a:r>
              <a:rPr lang="en-US" dirty="0"/>
              <a:t>Simple </a:t>
            </a:r>
          </a:p>
          <a:p>
            <a:pPr lvl="1"/>
            <a:r>
              <a:rPr lang="en-US" dirty="0"/>
              <a:t>Enable quick pin-pointing</a:t>
            </a:r>
          </a:p>
          <a:p>
            <a:pPr marL="346075" lvl="1" indent="0">
              <a:buNone/>
            </a:pPr>
            <a:endParaRPr lang="en-US" dirty="0"/>
          </a:p>
        </p:txBody>
      </p:sp>
    </p:spTree>
    <p:extLst>
      <p:ext uri="{BB962C8B-B14F-4D97-AF65-F5344CB8AC3E}">
        <p14:creationId xmlns:p14="http://schemas.microsoft.com/office/powerpoint/2010/main" val="3388918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605643" y="1092530"/>
            <a:ext cx="10735292" cy="5628904"/>
          </a:xfrm>
          <a:ln>
            <a:noFill/>
          </a:ln>
        </p:spPr>
        <p:txBody>
          <a:bodyPr>
            <a:normAutofit lnSpcReduction="10000"/>
          </a:bodyPr>
          <a:lstStyle/>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old bugs aren’t reappearing</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Test your assumptions</a:t>
            </a:r>
          </a:p>
          <a:p>
            <a:pPr lvl="1"/>
            <a:r>
              <a:rPr lang="en-US" dirty="0"/>
              <a:t>Exercise third-party dependencies, prove they work for your case</a:t>
            </a:r>
          </a:p>
          <a:p>
            <a:pPr lvl="1"/>
            <a:r>
              <a:rPr lang="en-US" dirty="0"/>
              <a:t>Add tests when joining a new code</a:t>
            </a:r>
          </a:p>
          <a:p>
            <a:pPr lvl="1"/>
            <a:r>
              <a:rPr lang="en-US" dirty="0"/>
              <a:t>Stash tests used to diagnose issues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Use "specs" to eliminate dependence on bitwise reproducibility</a:t>
            </a: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D311C8-70A2-E46D-F8C2-C304AF9501F6}"/>
              </a:ext>
            </a:extLst>
          </p:cNvPr>
          <p:cNvSpPr>
            <a:spLocks noGrp="1"/>
          </p:cNvSpPr>
          <p:nvPr>
            <p:ph idx="1"/>
          </p:nvPr>
        </p:nvSpPr>
        <p:spPr>
          <a:xfrm>
            <a:off x="363096" y="1823085"/>
            <a:ext cx="11369809" cy="4491990"/>
          </a:xfrm>
        </p:spPr>
        <p:txBody>
          <a:bodyPr/>
          <a:lstStyle/>
          <a:p>
            <a:r>
              <a:rPr lang="en-US" dirty="0"/>
              <a:t>A testing strategy is essential for producing reliable trustworthy software</a:t>
            </a:r>
          </a:p>
          <a:p>
            <a:pPr lvl="1"/>
            <a:r>
              <a:rPr lang="en-US" dirty="0"/>
              <a:t>Invest the time needed to thoroughly test your software at all levels</a:t>
            </a:r>
          </a:p>
          <a:p>
            <a:pPr lvl="1"/>
            <a:r>
              <a:rPr lang="en-US" dirty="0"/>
              <a:t>Use automation whenever possible</a:t>
            </a:r>
          </a:p>
          <a:p>
            <a:r>
              <a:rPr lang="en-US" dirty="0"/>
              <a:t>Different challenges are associated with exploratory, legacy, and composable codes</a:t>
            </a:r>
          </a:p>
          <a:p>
            <a:pPr lvl="1"/>
            <a:r>
              <a:rPr lang="en-US" dirty="0"/>
              <a:t>Adapt your strategy to fit your situation.</a:t>
            </a:r>
          </a:p>
          <a:p>
            <a:pPr lvl="1"/>
            <a:r>
              <a:rPr lang="en-US" dirty="0"/>
              <a:t>Eventually you will want to be able to verify all components in a code release.</a:t>
            </a:r>
          </a:p>
          <a:p>
            <a:r>
              <a:rPr lang="en-US" dirty="0"/>
              <a:t>Don’t get distracted by all the technologies out there – focus on exercising your code.</a:t>
            </a:r>
          </a:p>
          <a:p>
            <a:pPr lvl="1"/>
            <a:r>
              <a:rPr lang="en-US" dirty="0"/>
              <a:t>Scaffolding projects can help with mechanics.</a:t>
            </a:r>
            <a:endParaRPr lang="en-US" sz="2400" dirty="0"/>
          </a:p>
        </p:txBody>
      </p:sp>
      <p:sp>
        <p:nvSpPr>
          <p:cNvPr id="4" name="Title 2">
            <a:extLst>
              <a:ext uri="{FF2B5EF4-FFF2-40B4-BE49-F238E27FC236}">
                <a16:creationId xmlns:a16="http://schemas.microsoft.com/office/drawing/2014/main" id="{F8D51CCA-0586-AA87-5CAE-B04D204D3F8A}"/>
              </a:ext>
            </a:extLst>
          </p:cNvPr>
          <p:cNvSpPr>
            <a:spLocks noGrp="1"/>
          </p:cNvSpPr>
          <p:nvPr>
            <p:ph type="title"/>
          </p:nvPr>
        </p:nvSpPr>
        <p:spPr>
          <a:xfrm>
            <a:off x="365760" y="411480"/>
            <a:ext cx="11372473" cy="914400"/>
          </a:xfrm>
        </p:spPr>
        <p:txBody>
          <a:bodyPr/>
          <a:lstStyle/>
          <a:p>
            <a:r>
              <a:rPr lang="en-US" dirty="0"/>
              <a:t>Testing Takeaways</a:t>
            </a:r>
          </a:p>
        </p:txBody>
      </p:sp>
    </p:spTree>
    <p:extLst>
      <p:ext uri="{BB962C8B-B14F-4D97-AF65-F5344CB8AC3E}">
        <p14:creationId xmlns:p14="http://schemas.microsoft.com/office/powerpoint/2010/main" val="2738600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David E. Bernholdt, Patricia A. Grubel, and David M. Rogers, Better Scientific Software tutorial, in Improving Scientific Software, Boulder, Colorado and online, 2023. DOI: </a:t>
            </a:r>
            <a:r>
              <a:rPr lang="en-US" sz="1600" b="0" i="0" dirty="0">
                <a:solidFill>
                  <a:srgbClr val="111111"/>
                </a:solidFill>
                <a:effectLst/>
                <a:latin typeface="+mn-lt"/>
                <a:hlinkClick r:id="rId4"/>
              </a:rPr>
              <a:t>10.6084/m9.figshare.22179748</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1280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6492-676F-E54B-1F1B-ED908FAF13CA}"/>
              </a:ext>
            </a:extLst>
          </p:cNvPr>
          <p:cNvSpPr>
            <a:spLocks noGrp="1"/>
          </p:cNvSpPr>
          <p:nvPr>
            <p:ph type="title"/>
          </p:nvPr>
        </p:nvSpPr>
        <p:spPr/>
        <p:txBody>
          <a:bodyPr/>
          <a:lstStyle/>
          <a:p>
            <a:r>
              <a:rPr lang="en-US" dirty="0"/>
              <a:t>Questions?</a:t>
            </a:r>
          </a:p>
        </p:txBody>
      </p:sp>
      <p:sp>
        <p:nvSpPr>
          <p:cNvPr id="4" name="Content Placeholder 2">
            <a:extLst>
              <a:ext uri="{FF2B5EF4-FFF2-40B4-BE49-F238E27FC236}">
                <a16:creationId xmlns:a16="http://schemas.microsoft.com/office/drawing/2014/main" id="{01D2127D-7DD3-9FFB-C4FF-72810C17B096}"/>
              </a:ext>
            </a:extLst>
          </p:cNvPr>
          <p:cNvSpPr txBox="1">
            <a:spLocks/>
          </p:cNvSpPr>
          <p:nvPr/>
        </p:nvSpPr>
        <p:spPr>
          <a:xfrm>
            <a:off x="625225" y="1325880"/>
            <a:ext cx="4836791" cy="5373657"/>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Types</a:t>
            </a:r>
          </a:p>
          <a:p>
            <a:pPr lvl="1"/>
            <a:r>
              <a:rPr lang="en-US" dirty="0"/>
              <a:t>scheduled vs. continuous</a:t>
            </a:r>
          </a:p>
          <a:p>
            <a:pPr lvl="1"/>
            <a:r>
              <a:rPr lang="en-US" dirty="0"/>
              <a:t>unit vs. module vs. integration</a:t>
            </a:r>
          </a:p>
          <a:p>
            <a:pPr lvl="1"/>
            <a:r>
              <a:rPr lang="en-US" dirty="0"/>
              <a:t>restart, performance, regression</a:t>
            </a:r>
          </a:p>
          <a:p>
            <a:pPr lvl="1"/>
            <a:r>
              <a:rPr lang="en-US" dirty="0"/>
              <a:t>system and acceptance testing</a:t>
            </a:r>
          </a:p>
          <a:p>
            <a:r>
              <a:rPr lang="en-US" dirty="0"/>
              <a:t>Testing Classes</a:t>
            </a:r>
          </a:p>
          <a:p>
            <a:pPr lvl="1"/>
            <a:r>
              <a:rPr lang="en-US" dirty="0"/>
              <a:t>open/closed box: ability to modify codebase</a:t>
            </a:r>
          </a:p>
          <a:p>
            <a:pPr lvl="1"/>
            <a:r>
              <a:rPr lang="en-US" dirty="0"/>
              <a:t>inferring vs. checking behavior (bottom-up vs. top-down)</a:t>
            </a:r>
          </a:p>
        </p:txBody>
      </p:sp>
      <p:sp>
        <p:nvSpPr>
          <p:cNvPr id="5" name="Content Placeholder 2">
            <a:extLst>
              <a:ext uri="{FF2B5EF4-FFF2-40B4-BE49-F238E27FC236}">
                <a16:creationId xmlns:a16="http://schemas.microsoft.com/office/drawing/2014/main" id="{A73E324F-485E-4A7C-5B4A-8CE9706FFA50}"/>
              </a:ext>
            </a:extLst>
          </p:cNvPr>
          <p:cNvSpPr txBox="1">
            <a:spLocks/>
          </p:cNvSpPr>
          <p:nvPr/>
        </p:nvSpPr>
        <p:spPr>
          <a:xfrm>
            <a:off x="6053328" y="1362390"/>
            <a:ext cx="5224272" cy="4693953"/>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Practices</a:t>
            </a:r>
          </a:p>
          <a:p>
            <a:pPr lvl="1"/>
            <a:r>
              <a:rPr lang="en-US" dirty="0"/>
              <a:t>coverage, resolution policies, release checklists</a:t>
            </a:r>
          </a:p>
          <a:p>
            <a:r>
              <a:rPr lang="en-US" dirty="0"/>
              <a:t>Testing areas</a:t>
            </a:r>
          </a:p>
          <a:p>
            <a:pPr lvl="1"/>
            <a:r>
              <a:rPr lang="en-US" dirty="0"/>
              <a:t>proving: assumptions, invariants, external behavior, interfaces, types and specifications</a:t>
            </a:r>
          </a:p>
          <a:p>
            <a:r>
              <a:rPr lang="en-US" dirty="0"/>
              <a:t>Definition of Done</a:t>
            </a:r>
          </a:p>
          <a:p>
            <a:pPr lvl="1"/>
            <a:r>
              <a:rPr lang="en-US" dirty="0"/>
              <a:t>coverage and test matrices</a:t>
            </a:r>
          </a:p>
          <a:p>
            <a:pPr lvl="1"/>
            <a:r>
              <a:rPr lang="en-US" dirty="0"/>
              <a:t>level of confidence vs. concept / code maturity</a:t>
            </a:r>
          </a:p>
          <a:p>
            <a:pPr lvl="1"/>
            <a:endParaRPr lang="en-US" dirty="0"/>
          </a:p>
        </p:txBody>
      </p:sp>
    </p:spTree>
    <p:extLst>
      <p:ext uri="{BB962C8B-B14F-4D97-AF65-F5344CB8AC3E}">
        <p14:creationId xmlns:p14="http://schemas.microsoft.com/office/powerpoint/2010/main" val="1812768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What is 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7349071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fontScale="92500" lnSpcReduction="10000"/>
          </a:bodyPr>
          <a:lstStyle/>
          <a:p>
            <a:r>
              <a:rPr lang="en-US" dirty="0"/>
              <a:t>Testing</a:t>
            </a:r>
          </a:p>
          <a:p>
            <a:pPr lvl="1"/>
            <a:r>
              <a:rPr lang="en-US" dirty="0"/>
              <a:t>Focused, critical functionality (infrastructure), independent, orthogonal, complete, … </a:t>
            </a:r>
          </a:p>
          <a:p>
            <a:pPr lvl="1"/>
            <a:r>
              <a:rPr lang="en-US" dirty="0"/>
              <a:t>Existing test suites often require re-design/refactoring for CI</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3"/>
            <a:r>
              <a:rPr lang="en-US" dirty="0"/>
              <a:t>Individual project</a:t>
            </a:r>
          </a:p>
          <a:p>
            <a:pPr lvl="3"/>
            <a:r>
              <a:rPr lang="en-US" dirty="0" err="1"/>
              <a:t>Spack</a:t>
            </a:r>
            <a:endParaRPr lang="en-US" dirty="0"/>
          </a:p>
          <a:p>
            <a:pPr lvl="3"/>
            <a:r>
              <a:rPr lang="en-US" dirty="0"/>
              <a:t>E4S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endParaRPr lang="en-US" dirty="0"/>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1824455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764131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BBBBB-C8B6-BCEA-2B13-3588FF51B24D}"/>
              </a:ext>
            </a:extLst>
          </p:cNvPr>
          <p:cNvSpPr>
            <a:spLocks noGrp="1"/>
          </p:cNvSpPr>
          <p:nvPr>
            <p:ph type="title"/>
          </p:nvPr>
        </p:nvSpPr>
        <p:spPr/>
        <p:txBody>
          <a:bodyPr/>
          <a:lstStyle/>
          <a:p>
            <a:r>
              <a:rPr lang="en-US" dirty="0"/>
              <a:t>Examples... Joint Center for Satellite Data Assimilation (JEDI)</a:t>
            </a:r>
          </a:p>
        </p:txBody>
      </p:sp>
      <p:sp>
        <p:nvSpPr>
          <p:cNvPr id="5" name="TextBox 4">
            <a:extLst>
              <a:ext uri="{FF2B5EF4-FFF2-40B4-BE49-F238E27FC236}">
                <a16:creationId xmlns:a16="http://schemas.microsoft.com/office/drawing/2014/main" id="{7C66A11E-F469-DEFB-4A14-2F80480C5A09}"/>
              </a:ext>
            </a:extLst>
          </p:cNvPr>
          <p:cNvSpPr txBox="1"/>
          <p:nvPr/>
        </p:nvSpPr>
        <p:spPr>
          <a:xfrm>
            <a:off x="6051996" y="5933455"/>
            <a:ext cx="6096000" cy="923330"/>
          </a:xfrm>
          <a:prstGeom prst="rect">
            <a:avLst/>
          </a:prstGeom>
          <a:solidFill>
            <a:schemeClr val="bg1"/>
          </a:solidFill>
        </p:spPr>
        <p:txBody>
          <a:bodyPr wrap="square">
            <a:spAutoFit/>
          </a:bodyPr>
          <a:lstStyle/>
          <a:p>
            <a:r>
              <a:rPr lang="en-US" dirty="0">
                <a:hlinkClick r:id="rId3"/>
              </a:rPr>
              <a:t>https://jointcenterforsatellitedataassimilation-jedi-docs.readthedocs-hosted.com/</a:t>
            </a:r>
            <a:endParaRPr lang="en-US" dirty="0"/>
          </a:p>
          <a:p>
            <a:endParaRPr lang="en-US" dirty="0"/>
          </a:p>
        </p:txBody>
      </p:sp>
      <p:sp>
        <p:nvSpPr>
          <p:cNvPr id="7" name="TextBox 6">
            <a:extLst>
              <a:ext uri="{FF2B5EF4-FFF2-40B4-BE49-F238E27FC236}">
                <a16:creationId xmlns:a16="http://schemas.microsoft.com/office/drawing/2014/main" id="{18B977B3-1EF7-922D-7B24-5D62022C6B57}"/>
              </a:ext>
            </a:extLst>
          </p:cNvPr>
          <p:cNvSpPr txBox="1"/>
          <p:nvPr/>
        </p:nvSpPr>
        <p:spPr>
          <a:xfrm>
            <a:off x="5209693" y="3179873"/>
            <a:ext cx="6651003" cy="2308324"/>
          </a:xfrm>
          <a:prstGeom prst="rect">
            <a:avLst/>
          </a:prstGeom>
          <a:noFill/>
        </p:spPr>
        <p:txBody>
          <a:bodyPr wrap="square">
            <a:spAutoFit/>
          </a:bodyPr>
          <a:lstStyle/>
          <a:p>
            <a:pPr algn="l"/>
            <a:r>
              <a:rPr lang="en-US" b="0" i="0" dirty="0">
                <a:solidFill>
                  <a:srgbClr val="404040"/>
                </a:solidFill>
                <a:effectLst/>
                <a:latin typeface="+mn-lt"/>
              </a:rPr>
              <a:t>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and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containers are better supported and provide a more familiar working environment for most users and developers. The recommended practice is therefore to first establish a </a:t>
            </a:r>
            <a:r>
              <a:rPr lang="en-US" b="0" i="0" dirty="0" err="1">
                <a:solidFill>
                  <a:srgbClr val="404040"/>
                </a:solidFill>
                <a:effectLst/>
                <a:latin typeface="+mn-lt"/>
              </a:rPr>
              <a:t>linux</a:t>
            </a:r>
            <a:r>
              <a:rPr lang="en-US" b="0" i="0" dirty="0">
                <a:solidFill>
                  <a:srgbClr val="404040"/>
                </a:solidFill>
                <a:effectLst/>
                <a:latin typeface="+mn-lt"/>
              </a:rPr>
              <a:t> environment on your laptop or PC using a virtual machine provider like </a:t>
            </a:r>
            <a:r>
              <a:rPr lang="en-US" b="0" i="0" u="none" strike="noStrike" dirty="0">
                <a:solidFill>
                  <a:srgbClr val="2980B9"/>
                </a:solidFill>
                <a:effectLst/>
                <a:latin typeface="+mn-lt"/>
                <a:hlinkClick r:id="rId6"/>
              </a:rPr>
              <a:t>Vagrant</a:t>
            </a:r>
            <a:r>
              <a:rPr lang="en-US" b="0" i="0" dirty="0">
                <a:solidFill>
                  <a:srgbClr val="404040"/>
                </a:solidFill>
                <a:effectLst/>
                <a:latin typeface="+mn-lt"/>
              </a:rPr>
              <a:t> and then to run 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or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 there.</a:t>
            </a:r>
          </a:p>
          <a:p>
            <a:pPr algn="l"/>
            <a:endParaRPr lang="en-US" dirty="0">
              <a:solidFill>
                <a:srgbClr val="404040"/>
              </a:solidFill>
              <a:latin typeface="+mn-lt"/>
            </a:endParaRPr>
          </a:p>
          <a:p>
            <a:pPr algn="l"/>
            <a:r>
              <a:rPr lang="en-US" b="0" i="0" dirty="0">
                <a:solidFill>
                  <a:srgbClr val="404040"/>
                </a:solidFill>
                <a:effectLst/>
                <a:latin typeface="+mn-lt"/>
              </a:rPr>
              <a:t>See "Inside JEDI" section for lots of useful recommendations.</a:t>
            </a:r>
          </a:p>
        </p:txBody>
      </p:sp>
      <p:sp>
        <p:nvSpPr>
          <p:cNvPr id="9" name="TextBox 8">
            <a:extLst>
              <a:ext uri="{FF2B5EF4-FFF2-40B4-BE49-F238E27FC236}">
                <a16:creationId xmlns:a16="http://schemas.microsoft.com/office/drawing/2014/main" id="{4733284F-9C2E-1931-CA97-A83B794EE67F}"/>
              </a:ext>
            </a:extLst>
          </p:cNvPr>
          <p:cNvSpPr txBox="1"/>
          <p:nvPr/>
        </p:nvSpPr>
        <p:spPr>
          <a:xfrm>
            <a:off x="8693427" y="1166752"/>
            <a:ext cx="3167269" cy="1200329"/>
          </a:xfrm>
          <a:prstGeom prst="rect">
            <a:avLst/>
          </a:prstGeom>
          <a:noFill/>
        </p:spPr>
        <p:txBody>
          <a:bodyPr wrap="square">
            <a:spAutoFit/>
          </a:bodyPr>
          <a:lstStyle/>
          <a:p>
            <a:r>
              <a:rPr lang="en-US" i="0" dirty="0">
                <a:solidFill>
                  <a:srgbClr val="1D1C1D"/>
                </a:solidFill>
                <a:effectLst/>
                <a:latin typeface="+mn-lt"/>
              </a:rPr>
              <a:t>Posted to slack/</a:t>
            </a:r>
            <a:r>
              <a:rPr lang="en-US" i="0" dirty="0" err="1">
                <a:solidFill>
                  <a:srgbClr val="1D1C1D"/>
                </a:solidFill>
                <a:effectLst/>
                <a:latin typeface="+mn-lt"/>
              </a:rPr>
              <a:t>spack#appreciation</a:t>
            </a:r>
            <a:r>
              <a:rPr lang="en-US" i="0" dirty="0">
                <a:solidFill>
                  <a:srgbClr val="1D1C1D"/>
                </a:solidFill>
                <a:effectLst/>
                <a:latin typeface="+mn-lt"/>
              </a:rPr>
              <a:t> from the  AGU Fall Meeting, Chicago by Evan </a:t>
            </a:r>
            <a:r>
              <a:rPr lang="en-US" i="0" dirty="0" err="1">
                <a:solidFill>
                  <a:srgbClr val="1D1C1D"/>
                </a:solidFill>
                <a:effectLst/>
                <a:latin typeface="+mn-lt"/>
              </a:rPr>
              <a:t>Bollig</a:t>
            </a:r>
            <a:endParaRPr lang="en-US" dirty="0">
              <a:latin typeface="+mn-lt"/>
            </a:endParaRPr>
          </a:p>
        </p:txBody>
      </p:sp>
      <p:pic>
        <p:nvPicPr>
          <p:cNvPr id="10" name="Picture 9">
            <a:extLst>
              <a:ext uri="{FF2B5EF4-FFF2-40B4-BE49-F238E27FC236}">
                <a16:creationId xmlns:a16="http://schemas.microsoft.com/office/drawing/2014/main" id="{881B07B1-4786-58BD-CA03-5EA52A671833}"/>
              </a:ext>
            </a:extLst>
          </p:cNvPr>
          <p:cNvPicPr>
            <a:picLocks noChangeAspect="1"/>
          </p:cNvPicPr>
          <p:nvPr/>
        </p:nvPicPr>
        <p:blipFill>
          <a:blip r:embed="rId7"/>
          <a:stretch>
            <a:fillRect/>
          </a:stretch>
        </p:blipFill>
        <p:spPr>
          <a:xfrm>
            <a:off x="1105245" y="943576"/>
            <a:ext cx="6284706" cy="1471086"/>
          </a:xfrm>
          <a:prstGeom prst="rect">
            <a:avLst/>
          </a:prstGeom>
        </p:spPr>
      </p:pic>
      <p:pic>
        <p:nvPicPr>
          <p:cNvPr id="11" name="Picture 10">
            <a:extLst>
              <a:ext uri="{FF2B5EF4-FFF2-40B4-BE49-F238E27FC236}">
                <a16:creationId xmlns:a16="http://schemas.microsoft.com/office/drawing/2014/main" id="{CEB1BEA8-06D0-44F1-8CA0-E3BB11F0B250}"/>
              </a:ext>
            </a:extLst>
          </p:cNvPr>
          <p:cNvPicPr>
            <a:picLocks noChangeAspect="1"/>
          </p:cNvPicPr>
          <p:nvPr/>
        </p:nvPicPr>
        <p:blipFill>
          <a:blip r:embed="rId8"/>
          <a:stretch>
            <a:fillRect/>
          </a:stretch>
        </p:blipFill>
        <p:spPr>
          <a:xfrm>
            <a:off x="365759" y="2414662"/>
            <a:ext cx="4183977" cy="4324181"/>
          </a:xfrm>
          <a:prstGeom prst="rect">
            <a:avLst/>
          </a:prstGeom>
        </p:spPr>
      </p:pic>
    </p:spTree>
    <p:extLst>
      <p:ext uri="{BB962C8B-B14F-4D97-AF65-F5344CB8AC3E}">
        <p14:creationId xmlns:p14="http://schemas.microsoft.com/office/powerpoint/2010/main" val="31628731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8" y="1048881"/>
            <a:ext cx="8428383" cy="369332"/>
          </a:xfrm>
          <a:prstGeom prst="rect">
            <a:avLst/>
          </a:prstGeom>
          <a:noFill/>
        </p:spPr>
        <p:txBody>
          <a:bodyPr wrap="square">
            <a:spAutoFit/>
          </a:bodyPr>
          <a:lstStyle/>
          <a:p>
            <a:r>
              <a:rPr lang="en-US" dirty="0">
                <a:hlinkClick r:id="rId3"/>
              </a:rPr>
              <a:t>github.com/</a:t>
            </a:r>
            <a:r>
              <a:rPr lang="en-US" dirty="0" err="1">
                <a:hlinkClick r:id="rId3"/>
              </a:rPr>
              <a:t>CompFUSE</a:t>
            </a:r>
            <a:r>
              <a:rPr lang="en-US" dirty="0">
                <a:hlinkClick r:id="rId3"/>
              </a:rPr>
              <a:t>/DCA </a:t>
            </a:r>
            <a:r>
              <a:rPr lang="en-US" dirty="0"/>
              <a:t>– be nice to contributors (who create forks)</a:t>
            </a:r>
          </a:p>
        </p:txBody>
      </p:sp>
      <p:sp>
        <p:nvSpPr>
          <p:cNvPr id="10" name="TextBox 9">
            <a:extLst>
              <a:ext uri="{FF2B5EF4-FFF2-40B4-BE49-F238E27FC236}">
                <a16:creationId xmlns:a16="http://schemas.microsoft.com/office/drawing/2014/main" id="{40A95C55-9EDF-576C-DBCB-7AA584247F21}"/>
              </a:ext>
            </a:extLst>
          </p:cNvPr>
          <p:cNvSpPr txBox="1"/>
          <p:nvPr/>
        </p:nvSpPr>
        <p:spPr>
          <a:xfrm>
            <a:off x="1126434" y="1510546"/>
            <a:ext cx="10204175" cy="1754326"/>
          </a:xfrm>
          <a:prstGeom prst="rect">
            <a:avLst/>
          </a:prstGeom>
          <a:solidFill>
            <a:schemeClr val="tx1">
              <a:lumMod val="75000"/>
              <a:lumOff val="25000"/>
            </a:schemeClr>
          </a:solidFill>
        </p:spPr>
        <p:txBody>
          <a:bodyPr wrap="square">
            <a:spAutoFit/>
          </a:bodyPr>
          <a:lstStyle/>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jobs:</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sulfur-</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cpu</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if: |</a:t>
            </a:r>
          </a:p>
          <a:p>
            <a:pPr marL="0" marR="0">
              <a:spcBef>
                <a:spcPts val="0"/>
              </a:spcBef>
              <a:spcAft>
                <a:spcPts val="0"/>
              </a:spcAft>
            </a:pP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github.repository_owner</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 ==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CompFUSE</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a:t>
            </a: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github.event.issue.pull_request</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startsWith</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github.event.comment.body</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'Test this please')</a:t>
            </a:r>
          </a:p>
        </p:txBody>
      </p:sp>
      <p:sp>
        <p:nvSpPr>
          <p:cNvPr id="13" name="TextBox 12">
            <a:extLst>
              <a:ext uri="{FF2B5EF4-FFF2-40B4-BE49-F238E27FC236}">
                <a16:creationId xmlns:a16="http://schemas.microsoft.com/office/drawing/2014/main" id="{11DABA2E-BCD7-3C9E-ACE4-66A61E6BE411}"/>
              </a:ext>
            </a:extLst>
          </p:cNvPr>
          <p:cNvSpPr txBox="1"/>
          <p:nvPr/>
        </p:nvSpPr>
        <p:spPr>
          <a:xfrm>
            <a:off x="1085491" y="3962460"/>
            <a:ext cx="6096000" cy="1477328"/>
          </a:xfrm>
          <a:prstGeom prst="rect">
            <a:avLst/>
          </a:prstGeom>
          <a:noFill/>
        </p:spPr>
        <p:txBody>
          <a:bodyPr wrap="square">
            <a:spAutoFit/>
          </a:bodyPr>
          <a:lstStyle/>
          <a:p>
            <a:r>
              <a:rPr lang="en-US" dirty="0">
                <a:hlinkClick r:id="rId4"/>
              </a:rPr>
              <a:t>https://docs.docker.com/build/ci/</a:t>
            </a:r>
            <a:endParaRPr lang="en-US" dirty="0"/>
          </a:p>
          <a:p>
            <a:pPr marL="342900" indent="-342900">
              <a:buAutoNum type="arabicPeriod"/>
            </a:pPr>
            <a:r>
              <a:rPr lang="en-US" dirty="0"/>
              <a:t>Build inside a container locally</a:t>
            </a:r>
          </a:p>
          <a:p>
            <a:pPr marL="342900" indent="-342900">
              <a:buAutoNum type="arabicPeriod"/>
            </a:pPr>
            <a:r>
              <a:rPr lang="en-US" dirty="0"/>
              <a:t>Publish your container to docker</a:t>
            </a:r>
          </a:p>
          <a:p>
            <a:pPr marL="342900" indent="-342900">
              <a:buAutoNum type="arabicPeriod"/>
            </a:pPr>
            <a:r>
              <a:rPr lang="en-US" dirty="0"/>
              <a:t>Reference from a job, e.g.</a:t>
            </a:r>
          </a:p>
          <a:p>
            <a:pPr lvl="1"/>
            <a:r>
              <a:rPr lang="en-US" dirty="0"/>
              <a:t>"</a:t>
            </a:r>
            <a:r>
              <a:rPr lang="en-US" dirty="0">
                <a:effectLst/>
              </a:rPr>
              <a:t>container:</a:t>
            </a:r>
            <a:r>
              <a:rPr lang="en-US" dirty="0"/>
              <a:t> </a:t>
            </a:r>
            <a:r>
              <a:rPr lang="en-US" dirty="0">
                <a:effectLst/>
              </a:rPr>
              <a:t>node:14.16"</a:t>
            </a:r>
            <a:endParaRPr lang="en-US" dirty="0"/>
          </a:p>
        </p:txBody>
      </p:sp>
      <p:sp>
        <p:nvSpPr>
          <p:cNvPr id="15" name="TextBox 14">
            <a:extLst>
              <a:ext uri="{FF2B5EF4-FFF2-40B4-BE49-F238E27FC236}">
                <a16:creationId xmlns:a16="http://schemas.microsoft.com/office/drawing/2014/main" id="{58B56035-ED5D-B01F-395F-FE99B1F5D418}"/>
              </a:ext>
            </a:extLst>
          </p:cNvPr>
          <p:cNvSpPr txBox="1"/>
          <p:nvPr/>
        </p:nvSpPr>
        <p:spPr>
          <a:xfrm>
            <a:off x="5432987" y="3967571"/>
            <a:ext cx="6096000" cy="369332"/>
          </a:xfrm>
          <a:prstGeom prst="rect">
            <a:avLst/>
          </a:prstGeom>
          <a:noFill/>
        </p:spPr>
        <p:txBody>
          <a:bodyPr wrap="square">
            <a:spAutoFit/>
          </a:bodyPr>
          <a:lstStyle/>
          <a:p>
            <a:r>
              <a:rPr lang="en-US" b="1" dirty="0">
                <a:solidFill>
                  <a:srgbClr val="346EC9"/>
                </a:solidFill>
                <a:effectLst/>
              </a:rPr>
              <a:t>$ </a:t>
            </a:r>
            <a:r>
              <a:rPr lang="en-US" dirty="0" err="1"/>
              <a:t>spack</a:t>
            </a:r>
            <a:r>
              <a:rPr lang="en-US" dirty="0"/>
              <a:t> containerize &gt; </a:t>
            </a:r>
            <a:r>
              <a:rPr lang="en-US" dirty="0" err="1"/>
              <a:t>Dockerfile</a:t>
            </a:r>
            <a:endParaRPr lang="en-US" dirty="0"/>
          </a:p>
        </p:txBody>
      </p:sp>
      <p:sp>
        <p:nvSpPr>
          <p:cNvPr id="17" name="TextBox 16">
            <a:extLst>
              <a:ext uri="{FF2B5EF4-FFF2-40B4-BE49-F238E27FC236}">
                <a16:creationId xmlns:a16="http://schemas.microsoft.com/office/drawing/2014/main" id="{FF7B63E6-C74B-3887-6F1C-E2B4FC2481FD}"/>
              </a:ext>
            </a:extLst>
          </p:cNvPr>
          <p:cNvSpPr txBox="1"/>
          <p:nvPr/>
        </p:nvSpPr>
        <p:spPr>
          <a:xfrm>
            <a:off x="5462256" y="4429235"/>
            <a:ext cx="6096000" cy="1579920"/>
          </a:xfrm>
          <a:prstGeom prst="rect">
            <a:avLst/>
          </a:prstGeom>
          <a:noFill/>
        </p:spPr>
        <p:txBody>
          <a:bodyPr wrap="square">
            <a:spAutoFit/>
          </a:bodyPr>
          <a:lstStyle/>
          <a:p>
            <a:pPr>
              <a:spcBef>
                <a:spcPts val="400"/>
              </a:spcBef>
            </a:pPr>
            <a:r>
              <a:rPr lang="en-US" dirty="0">
                <a:hlinkClick r:id="rId5"/>
              </a:rPr>
              <a:t>https://spack.readthedocs.io/en/latest/containers.html</a:t>
            </a:r>
            <a:endParaRPr lang="en-US" dirty="0"/>
          </a:p>
          <a:p>
            <a:pPr>
              <a:spcBef>
                <a:spcPts val="400"/>
              </a:spcBef>
            </a:pPr>
            <a:r>
              <a:rPr lang="en-US" dirty="0">
                <a:hlinkClick r:id="rId6"/>
              </a:rPr>
              <a:t>https://supercontainers.github.io/sc20-tutorial/07.spack/index.html</a:t>
            </a:r>
            <a:r>
              <a:rPr lang="en-US" dirty="0"/>
              <a:t> </a:t>
            </a:r>
          </a:p>
          <a:p>
            <a:pPr>
              <a:spcBef>
                <a:spcPts val="400"/>
              </a:spcBef>
            </a:pPr>
            <a:r>
              <a:rPr lang="en-US" dirty="0">
                <a:hlinkClick r:id="rId7"/>
              </a:rPr>
              <a:t>https://docs.github.com/en/actions/using-jobs/running-jobs-in-a-container</a:t>
            </a:r>
            <a:r>
              <a:rPr lang="en-US" dirty="0"/>
              <a:t> </a:t>
            </a:r>
          </a:p>
        </p:txBody>
      </p:sp>
      <p:sp>
        <p:nvSpPr>
          <p:cNvPr id="19" name="TextBox 18">
            <a:extLst>
              <a:ext uri="{FF2B5EF4-FFF2-40B4-BE49-F238E27FC236}">
                <a16:creationId xmlns:a16="http://schemas.microsoft.com/office/drawing/2014/main" id="{5CBC9B52-965C-B1F4-DDB2-85FA5F3398EB}"/>
              </a:ext>
            </a:extLst>
          </p:cNvPr>
          <p:cNvSpPr txBox="1"/>
          <p:nvPr/>
        </p:nvSpPr>
        <p:spPr>
          <a:xfrm>
            <a:off x="654796" y="3593129"/>
            <a:ext cx="6093724" cy="369332"/>
          </a:xfrm>
          <a:prstGeom prst="rect">
            <a:avLst/>
          </a:prstGeom>
          <a:noFill/>
        </p:spPr>
        <p:txBody>
          <a:bodyPr wrap="square">
            <a:spAutoFit/>
          </a:bodyPr>
          <a:lstStyle/>
          <a:p>
            <a:r>
              <a:rPr lang="en-US" dirty="0"/>
              <a:t>Build inside a container:</a:t>
            </a:r>
          </a:p>
        </p:txBody>
      </p:sp>
      <p:sp>
        <p:nvSpPr>
          <p:cNvPr id="20" name="TextBox 19">
            <a:extLst>
              <a:ext uri="{FF2B5EF4-FFF2-40B4-BE49-F238E27FC236}">
                <a16:creationId xmlns:a16="http://schemas.microsoft.com/office/drawing/2014/main" id="{02DB5A8E-DAFC-8AC2-DBD3-5520615B0C50}"/>
              </a:ext>
            </a:extLst>
          </p:cNvPr>
          <p:cNvSpPr txBox="1"/>
          <p:nvPr/>
        </p:nvSpPr>
        <p:spPr>
          <a:xfrm>
            <a:off x="5009610" y="3637840"/>
            <a:ext cx="6093724" cy="369332"/>
          </a:xfrm>
          <a:prstGeom prst="rect">
            <a:avLst/>
          </a:prstGeom>
          <a:noFill/>
        </p:spPr>
        <p:txBody>
          <a:bodyPr wrap="square">
            <a:spAutoFit/>
          </a:bodyPr>
          <a:lstStyle/>
          <a:p>
            <a:r>
              <a:rPr lang="en-US" dirty="0"/>
              <a:t>Help with step 1:</a:t>
            </a:r>
          </a:p>
        </p:txBody>
      </p:sp>
    </p:spTree>
    <p:extLst>
      <p:ext uri="{BB962C8B-B14F-4D97-AF65-F5344CB8AC3E}">
        <p14:creationId xmlns:p14="http://schemas.microsoft.com/office/powerpoint/2010/main" val="6244533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0E14D-1100-0F4B-4A85-CB60514F4037}"/>
              </a:ext>
            </a:extLst>
          </p:cNvPr>
          <p:cNvSpPr>
            <a:spLocks noGrp="1"/>
          </p:cNvSpPr>
          <p:nvPr>
            <p:ph type="title"/>
          </p:nvPr>
        </p:nvSpPr>
        <p:spPr/>
        <p:txBody>
          <a:bodyPr/>
          <a:lstStyle/>
          <a:p>
            <a:r>
              <a:rPr lang="en-US" dirty="0"/>
              <a:t>Words of warning from </a:t>
            </a:r>
            <a:r>
              <a:rPr lang="en-US" dirty="0" err="1"/>
              <a:t>github</a:t>
            </a:r>
            <a:endParaRPr lang="en-US" dirty="0"/>
          </a:p>
        </p:txBody>
      </p:sp>
      <p:sp>
        <p:nvSpPr>
          <p:cNvPr id="4" name="TextBox 3">
            <a:extLst>
              <a:ext uri="{FF2B5EF4-FFF2-40B4-BE49-F238E27FC236}">
                <a16:creationId xmlns:a16="http://schemas.microsoft.com/office/drawing/2014/main" id="{31DFC532-6C58-5C74-8293-4EA5AA4431AB}"/>
              </a:ext>
            </a:extLst>
          </p:cNvPr>
          <p:cNvSpPr txBox="1"/>
          <p:nvPr/>
        </p:nvSpPr>
        <p:spPr>
          <a:xfrm>
            <a:off x="1910687" y="1719618"/>
            <a:ext cx="8348680" cy="3046988"/>
          </a:xfrm>
          <a:prstGeom prst="rect">
            <a:avLst/>
          </a:prstGeom>
          <a:solidFill>
            <a:schemeClr val="accent4">
              <a:lumMod val="20000"/>
              <a:lumOff val="80000"/>
            </a:schemeClr>
          </a:solidFill>
          <a:ln>
            <a:solidFill>
              <a:schemeClr val="accent4">
                <a:lumMod val="75000"/>
              </a:schemeClr>
            </a:solidFill>
          </a:ln>
          <a:effectLst>
            <a:softEdge rad="0"/>
          </a:effectLst>
        </p:spPr>
        <p:txBody>
          <a:bodyPr wrap="square">
            <a:spAutoFit/>
          </a:bodyPr>
          <a:lstStyle/>
          <a:p>
            <a:pPr algn="l"/>
            <a:r>
              <a:rPr lang="en-US" sz="2400" b="1" i="0" dirty="0">
                <a:solidFill>
                  <a:srgbClr val="24292F"/>
                </a:solidFill>
                <a:effectLst/>
                <a:latin typeface="+mn-lt"/>
              </a:rPr>
              <a:t>Warning:</a:t>
            </a:r>
            <a:r>
              <a:rPr lang="en-US" sz="2400" b="0" i="0" dirty="0">
                <a:solidFill>
                  <a:srgbClr val="24292F"/>
                </a:solidFill>
                <a:effectLst/>
                <a:latin typeface="+mn-lt"/>
              </a:rPr>
              <a:t> When creating workflows and actions, you should always consider whether your code might execute untrusted input from possible attackers. Certain contexts should be treated as untrusted input, as an attacker could insert their own malicious content. For more information, see "</a:t>
            </a:r>
            <a:r>
              <a:rPr lang="en-US" sz="2400" b="0" i="0" u="sng" dirty="0">
                <a:solidFill>
                  <a:srgbClr val="24292F"/>
                </a:solidFill>
                <a:effectLst/>
                <a:latin typeface="+mn-lt"/>
                <a:hlinkClick r:id="rId2"/>
              </a:rPr>
              <a:t>Understanding the risk of script injections</a:t>
            </a:r>
            <a:r>
              <a:rPr lang="en-US" sz="2400" b="0" i="0" dirty="0">
                <a:solidFill>
                  <a:srgbClr val="24292F"/>
                </a:solidFill>
                <a:effectLst/>
                <a:latin typeface="+mn-lt"/>
              </a:rPr>
              <a:t>."</a:t>
            </a:r>
          </a:p>
          <a:p>
            <a:endParaRPr lang="en-US" sz="2400" dirty="0">
              <a:latin typeface="+mn-lt"/>
            </a:endParaRPr>
          </a:p>
          <a:p>
            <a:pPr algn="ctr"/>
            <a:r>
              <a:rPr lang="en-US" sz="2400" dirty="0">
                <a:latin typeface="+mn-lt"/>
              </a:rPr>
              <a:t>(</a:t>
            </a:r>
            <a:r>
              <a:rPr lang="en-US" sz="2400" dirty="0" err="1">
                <a:latin typeface="+mn-lt"/>
              </a:rPr>
              <a:t>github</a:t>
            </a:r>
            <a:r>
              <a:rPr lang="en-US" sz="2400" dirty="0">
                <a:latin typeface="+mn-lt"/>
              </a:rPr>
              <a:t>)</a:t>
            </a:r>
          </a:p>
        </p:txBody>
      </p:sp>
    </p:spTree>
    <p:extLst>
      <p:ext uri="{BB962C8B-B14F-4D97-AF65-F5344CB8AC3E}">
        <p14:creationId xmlns:p14="http://schemas.microsoft.com/office/powerpoint/2010/main" val="3122909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5" y="956548"/>
            <a:ext cx="8428383" cy="369332"/>
          </a:xfrm>
          <a:prstGeom prst="rect">
            <a:avLst/>
          </a:prstGeom>
          <a:noFill/>
        </p:spPr>
        <p:txBody>
          <a:bodyPr wrap="square">
            <a:spAutoFit/>
          </a:bodyPr>
          <a:lstStyle/>
          <a:p>
            <a:r>
              <a:rPr lang="en-US" dirty="0">
                <a:hlinkClick r:id="rId3"/>
              </a:rPr>
              <a:t>github.com/ECP-</a:t>
            </a:r>
            <a:r>
              <a:rPr lang="en-US" dirty="0" err="1">
                <a:hlinkClick r:id="rId3"/>
              </a:rPr>
              <a:t>WarpX</a:t>
            </a:r>
            <a:r>
              <a:rPr lang="en-US" dirty="0">
                <a:hlinkClick r:id="rId3"/>
              </a:rPr>
              <a:t>/</a:t>
            </a:r>
            <a:r>
              <a:rPr lang="en-US" dirty="0" err="1">
                <a:hlinkClick r:id="rId3"/>
              </a:rPr>
              <a:t>WarpX</a:t>
            </a:r>
            <a:r>
              <a:rPr lang="en-US" dirty="0">
                <a:hlinkClick r:id="rId3"/>
              </a:rPr>
              <a:t> </a:t>
            </a:r>
            <a:r>
              <a:rPr lang="en-US" dirty="0"/>
              <a:t>– combine shell patterns in a function</a:t>
            </a:r>
          </a:p>
        </p:txBody>
      </p:sp>
      <p:sp>
        <p:nvSpPr>
          <p:cNvPr id="10" name="TextBox 9">
            <a:extLst>
              <a:ext uri="{FF2B5EF4-FFF2-40B4-BE49-F238E27FC236}">
                <a16:creationId xmlns:a16="http://schemas.microsoft.com/office/drawing/2014/main" id="{40A95C55-9EDF-576C-DBCB-7AA584247F21}"/>
              </a:ext>
            </a:extLst>
          </p:cNvPr>
          <p:cNvSpPr txBox="1"/>
          <p:nvPr/>
        </p:nvSpPr>
        <p:spPr>
          <a:xfrm>
            <a:off x="951240" y="1423545"/>
            <a:ext cx="10204175" cy="1754326"/>
          </a:xfrm>
          <a:prstGeom prst="rect">
            <a:avLst/>
          </a:prstGeom>
          <a:solidFill>
            <a:schemeClr val="tx1">
              <a:lumMod val="75000"/>
              <a:lumOff val="25000"/>
            </a:schemeClr>
          </a:solidFill>
        </p:spPr>
        <p:txBody>
          <a:bodyPr wrap="square">
            <a:spAutoFit/>
          </a:bodyPr>
          <a:lstStyle/>
          <a:p>
            <a:r>
              <a:rPr lang="en-US" dirty="0">
                <a:solidFill>
                  <a:schemeClr val="accent4">
                    <a:lumMod val="60000"/>
                    <a:lumOff val="40000"/>
                  </a:schemeClr>
                </a:solidFill>
                <a:effectLst/>
                <a:latin typeface="Monaco" pitchFamily="2" charset="77"/>
              </a:rPr>
              <a:t>curl -L -o /</a:t>
            </a:r>
            <a:r>
              <a:rPr lang="en-US" dirty="0" err="1">
                <a:solidFill>
                  <a:schemeClr val="accent4">
                    <a:lumMod val="60000"/>
                    <a:lumOff val="40000"/>
                  </a:schemeClr>
                </a:solidFill>
                <a:effectLst/>
                <a:latin typeface="Monaco" pitchFamily="2" charset="77"/>
              </a:rPr>
              <a:t>usr</a:t>
            </a:r>
            <a:r>
              <a:rPr lang="en-US" dirty="0">
                <a:solidFill>
                  <a:schemeClr val="accent4">
                    <a:lumMod val="60000"/>
                    <a:lumOff val="40000"/>
                  </a:schemeClr>
                </a:solidFill>
                <a:effectLst/>
                <a:latin typeface="Monaco" pitchFamily="2" charset="77"/>
              </a:rPr>
              <a:t>/local/bin/</a:t>
            </a:r>
            <a:r>
              <a:rPr lang="en-US" dirty="0" err="1">
                <a:solidFill>
                  <a:schemeClr val="accent4">
                    <a:lumMod val="60000"/>
                    <a:lumOff val="40000"/>
                  </a:schemeClr>
                </a:solidFill>
                <a:effectLst/>
                <a:latin typeface="Monaco" pitchFamily="2" charset="77"/>
              </a:rPr>
              <a:t>cmake-easyinstall</a:t>
            </a:r>
            <a:r>
              <a:rPr lang="en-US" dirty="0">
                <a:solidFill>
                  <a:schemeClr val="accent4">
                    <a:lumMod val="60000"/>
                    <a:lumOff val="40000"/>
                  </a:schemeClr>
                </a:solidFill>
                <a:effectLst/>
                <a:latin typeface="Monaco" pitchFamily="2" charset="77"/>
              </a:rPr>
              <a:t> https://</a:t>
            </a:r>
            <a:r>
              <a:rPr lang="en-US" dirty="0" err="1">
                <a:solidFill>
                  <a:schemeClr val="accent4">
                    <a:lumMod val="60000"/>
                    <a:lumOff val="40000"/>
                  </a:schemeClr>
                </a:solidFill>
                <a:effectLst/>
                <a:latin typeface="Monaco" pitchFamily="2" charset="77"/>
              </a:rPr>
              <a:t>git.io</a:t>
            </a:r>
            <a:r>
              <a:rPr lang="en-US" dirty="0">
                <a:solidFill>
                  <a:schemeClr val="accent4">
                    <a:lumMod val="60000"/>
                    <a:lumOff val="40000"/>
                  </a:schemeClr>
                </a:solidFill>
                <a:effectLst/>
                <a:latin typeface="Monaco" pitchFamily="2" charset="77"/>
              </a:rPr>
              <a:t>/</a:t>
            </a:r>
            <a:r>
              <a:rPr lang="en-US" dirty="0" err="1">
                <a:solidFill>
                  <a:schemeClr val="accent4">
                    <a:lumMod val="60000"/>
                    <a:lumOff val="40000"/>
                  </a:schemeClr>
                </a:solidFill>
                <a:effectLst/>
                <a:latin typeface="Monaco" pitchFamily="2" charset="77"/>
              </a:rPr>
              <a:t>JvLxY</a:t>
            </a:r>
            <a:endParaRPr lang="en-US" dirty="0">
              <a:solidFill>
                <a:schemeClr val="accent4">
                  <a:lumMod val="60000"/>
                  <a:lumOff val="40000"/>
                </a:schemeClr>
              </a:solidFill>
              <a:effectLst/>
              <a:latin typeface="Monaco" pitchFamily="2" charset="77"/>
            </a:endParaRPr>
          </a:p>
          <a:p>
            <a:r>
              <a:rPr lang="en-US" dirty="0" err="1">
                <a:solidFill>
                  <a:schemeClr val="bg1">
                    <a:lumMod val="95000"/>
                  </a:schemeClr>
                </a:solidFill>
                <a:effectLst/>
                <a:latin typeface="Monaco" pitchFamily="2" charset="77"/>
              </a:rPr>
              <a:t>chmod</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a+x</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/local/bin/</a:t>
            </a:r>
            <a:r>
              <a:rPr lang="en-US" dirty="0" err="1">
                <a:solidFill>
                  <a:schemeClr val="bg1">
                    <a:lumMod val="95000"/>
                  </a:schemeClr>
                </a:solidFill>
                <a:effectLst/>
                <a:latin typeface="Monaco" pitchFamily="2" charset="77"/>
              </a:rPr>
              <a:t>cmake-easyinstall</a:t>
            </a:r>
            <a:endParaRPr lang="en-US" dirty="0">
              <a:solidFill>
                <a:schemeClr val="bg1">
                  <a:lumMod val="95000"/>
                </a:schemeClr>
              </a:solidFill>
              <a:effectLst/>
              <a:latin typeface="Monaco" pitchFamily="2" charset="77"/>
            </a:endParaRPr>
          </a:p>
          <a:p>
            <a:r>
              <a:rPr lang="en-US" dirty="0" err="1">
                <a:solidFill>
                  <a:schemeClr val="bg1">
                    <a:lumMod val="95000"/>
                  </a:schemeClr>
                </a:solidFill>
                <a:effectLst/>
                <a:latin typeface="Monaco" pitchFamily="2" charset="77"/>
              </a:rPr>
              <a:t>cmake-easyinstall</a:t>
            </a:r>
            <a:r>
              <a:rPr lang="en-US" dirty="0">
                <a:solidFill>
                  <a:schemeClr val="bg1">
                    <a:lumMod val="95000"/>
                  </a:schemeClr>
                </a:solidFill>
                <a:effectLst/>
                <a:latin typeface="Monaco" pitchFamily="2" charset="77"/>
              </a:rPr>
              <a:t> --prefix=/</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                     \</a:t>
            </a:r>
          </a:p>
          <a:p>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git+https</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github.com</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openPMD</a:t>
            </a:r>
            <a:r>
              <a:rPr lang="en-US" dirty="0">
                <a:solidFill>
                  <a:schemeClr val="bg1">
                    <a:lumMod val="95000"/>
                  </a:schemeClr>
                </a:solidFill>
                <a:effectLst/>
                <a:latin typeface="Monaco" pitchFamily="2" charset="77"/>
              </a:rPr>
              <a:t>/openPMD-api.git@0.14.3 \</a:t>
            </a:r>
          </a:p>
          <a:p>
            <a:r>
              <a:rPr lang="en-US" dirty="0">
                <a:solidFill>
                  <a:schemeClr val="bg1">
                    <a:lumMod val="95000"/>
                  </a:schemeClr>
                </a:solidFill>
                <a:effectLst/>
                <a:latin typeface="Monaco" pitchFamily="2" charset="77"/>
              </a:rPr>
              <a:t>          -DCMAKE_...</a:t>
            </a:r>
          </a:p>
          <a:p>
            <a:r>
              <a:rPr lang="en-US" dirty="0">
                <a:solidFill>
                  <a:schemeClr val="bg1">
                    <a:lumMod val="95000"/>
                  </a:schemeClr>
                </a:solidFill>
                <a:effectLst/>
                <a:latin typeface="Monaco" pitchFamily="2" charset="77"/>
              </a:rPr>
              <a:t>          ...</a:t>
            </a:r>
          </a:p>
        </p:txBody>
      </p:sp>
      <p:sp>
        <p:nvSpPr>
          <p:cNvPr id="7" name="TextBox 6">
            <a:extLst>
              <a:ext uri="{FF2B5EF4-FFF2-40B4-BE49-F238E27FC236}">
                <a16:creationId xmlns:a16="http://schemas.microsoft.com/office/drawing/2014/main" id="{93CB1F85-A1DD-44F1-FD61-8DA8612AB91F}"/>
              </a:ext>
            </a:extLst>
          </p:cNvPr>
          <p:cNvSpPr txBox="1"/>
          <p:nvPr/>
        </p:nvSpPr>
        <p:spPr>
          <a:xfrm>
            <a:off x="543335" y="3429000"/>
            <a:ext cx="10612077" cy="646331"/>
          </a:xfrm>
          <a:prstGeom prst="rect">
            <a:avLst/>
          </a:prstGeom>
          <a:noFill/>
        </p:spPr>
        <p:txBody>
          <a:bodyPr wrap="square">
            <a:spAutoFit/>
          </a:bodyPr>
          <a:lstStyle/>
          <a:p>
            <a:r>
              <a:rPr lang="en-US" dirty="0"/>
              <a:t>Cristian Adam, 2020:</a:t>
            </a:r>
          </a:p>
          <a:p>
            <a:r>
              <a:rPr lang="en-US" dirty="0">
                <a:hlinkClick r:id="rId4"/>
              </a:rPr>
              <a:t>https://cristianadam.eu/20200113/speeding-up-c-plus-plus-github-actions-using-</a:t>
            </a:r>
            <a:r>
              <a:rPr lang="en-US" b="1" dirty="0">
                <a:hlinkClick r:id="rId4"/>
              </a:rPr>
              <a:t>ccache</a:t>
            </a:r>
            <a:r>
              <a:rPr lang="en-US" dirty="0">
                <a:hlinkClick r:id="rId4"/>
              </a:rPr>
              <a:t>/</a:t>
            </a:r>
            <a:endParaRPr lang="en-US" dirty="0"/>
          </a:p>
        </p:txBody>
      </p:sp>
      <p:sp>
        <p:nvSpPr>
          <p:cNvPr id="8" name="TextBox 7">
            <a:extLst>
              <a:ext uri="{FF2B5EF4-FFF2-40B4-BE49-F238E27FC236}">
                <a16:creationId xmlns:a16="http://schemas.microsoft.com/office/drawing/2014/main" id="{5EFC89F9-67EA-F618-BFE0-58A5815E7B21}"/>
              </a:ext>
            </a:extLst>
          </p:cNvPr>
          <p:cNvSpPr txBox="1"/>
          <p:nvPr/>
        </p:nvSpPr>
        <p:spPr>
          <a:xfrm>
            <a:off x="951237" y="4075331"/>
            <a:ext cx="10204175"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name: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cache files</a:t>
            </a:r>
          </a:p>
          <a:p>
            <a:r>
              <a:rPr lang="en-US" dirty="0">
                <a:solidFill>
                  <a:schemeClr val="bg1">
                    <a:lumMod val="95000"/>
                  </a:schemeClr>
                </a:solidFill>
                <a:latin typeface="Monaco" pitchFamily="2" charset="77"/>
              </a:rPr>
              <a:t>    uses: </a:t>
            </a:r>
            <a:r>
              <a:rPr lang="en-US" dirty="0">
                <a:solidFill>
                  <a:schemeClr val="accent4">
                    <a:lumMod val="60000"/>
                    <a:lumOff val="40000"/>
                  </a:schemeClr>
                </a:solidFill>
                <a:latin typeface="Monaco" pitchFamily="2" charset="77"/>
              </a:rPr>
              <a:t>actions/cache</a:t>
            </a:r>
            <a:r>
              <a:rPr lang="en-US" dirty="0">
                <a:solidFill>
                  <a:schemeClr val="bg1">
                    <a:lumMod val="95000"/>
                  </a:schemeClr>
                </a:solidFill>
                <a:latin typeface="Monaco" pitchFamily="2" charset="77"/>
              </a:rPr>
              <a:t>@v1.1.0</a:t>
            </a:r>
          </a:p>
          <a:p>
            <a:r>
              <a:rPr lang="en-US" dirty="0">
                <a:solidFill>
                  <a:schemeClr val="bg1">
                    <a:lumMod val="95000"/>
                  </a:schemeClr>
                </a:solidFill>
                <a:latin typeface="Monaco" pitchFamily="2" charset="77"/>
              </a:rPr>
              <a:t>    path: $HOME/.</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name: build source</a:t>
            </a:r>
          </a:p>
          <a:p>
            <a:r>
              <a:rPr lang="en-US" dirty="0">
                <a:solidFill>
                  <a:schemeClr val="bg1">
                    <a:lumMod val="95000"/>
                  </a:schemeClr>
                </a:solidFill>
                <a:latin typeface="Monaco" pitchFamily="2" charset="77"/>
              </a:rPr>
              <a:t>  run: |</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sudo</a:t>
            </a:r>
            <a:r>
              <a:rPr lang="en-US" dirty="0">
                <a:solidFill>
                  <a:schemeClr val="bg1">
                    <a:lumMod val="95000"/>
                  </a:schemeClr>
                </a:solidFill>
                <a:latin typeface="Monaco" pitchFamily="2" charset="77"/>
              </a:rPr>
              <a:t> apt install -y </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--set-config=</a:t>
            </a:r>
            <a:r>
              <a:rPr lang="en-US" dirty="0" err="1">
                <a:solidFill>
                  <a:schemeClr val="bg1">
                    <a:lumMod val="95000"/>
                  </a:schemeClr>
                </a:solidFill>
                <a:latin typeface="Monaco" pitchFamily="2" charset="77"/>
              </a:rPr>
              <a:t>max_size</a:t>
            </a:r>
            <a:r>
              <a:rPr lang="en-US" dirty="0">
                <a:solidFill>
                  <a:schemeClr val="bg1">
                    <a:lumMod val="95000"/>
                  </a:schemeClr>
                </a:solidFill>
                <a:latin typeface="Monaco" pitchFamily="2" charset="77"/>
              </a:rPr>
              <a:t>=10.0G [</a:t>
            </a:r>
            <a:r>
              <a:rPr lang="en-US" dirty="0" err="1">
                <a:solidFill>
                  <a:schemeClr val="bg1">
                    <a:lumMod val="95000"/>
                  </a:schemeClr>
                </a:solidFill>
                <a:latin typeface="Monaco" pitchFamily="2" charset="77"/>
              </a:rPr>
              <a:t>WarpX</a:t>
            </a:r>
            <a:r>
              <a:rPr lang="en-US" dirty="0">
                <a:solidFill>
                  <a:schemeClr val="bg1">
                    <a:lumMod val="95000"/>
                  </a:schemeClr>
                </a:solidFill>
                <a:latin typeface="Monaco" pitchFamily="2" charset="77"/>
              </a:rPr>
              <a:t>]</a:t>
            </a:r>
            <a:endParaRPr lang="en-US" dirty="0">
              <a:solidFill>
                <a:schemeClr val="accent4">
                  <a:lumMod val="60000"/>
                  <a:lumOff val="40000"/>
                </a:schemeClr>
              </a:solidFill>
              <a:latin typeface="Monaco" pitchFamily="2" charset="77"/>
            </a:endParaRPr>
          </a:p>
          <a:p>
            <a:r>
              <a:rPr lang="en-US" dirty="0">
                <a:solidFill>
                  <a:schemeClr val="accent4">
                    <a:lumMod val="60000"/>
                    <a:lumOff val="40000"/>
                  </a:schemeClr>
                </a:solidFill>
                <a:latin typeface="Monaco" pitchFamily="2" charset="77"/>
              </a:rPr>
              <a:t>    </a:t>
            </a:r>
            <a:r>
              <a:rPr lang="en-US" dirty="0" err="1">
                <a:solidFill>
                  <a:schemeClr val="accent4">
                    <a:lumMod val="60000"/>
                    <a:lumOff val="40000"/>
                  </a:schemeClr>
                </a:solidFill>
                <a:latin typeface="Monaco" pitchFamily="2" charset="77"/>
              </a:rPr>
              <a:t>cmake</a:t>
            </a:r>
            <a:r>
              <a:rPr lang="en-US" dirty="0">
                <a:solidFill>
                  <a:schemeClr val="accent4">
                    <a:lumMod val="60000"/>
                    <a:lumOff val="40000"/>
                  </a:schemeClr>
                </a:solidFill>
                <a:latin typeface="Monaco" pitchFamily="2" charset="77"/>
              </a:rPr>
              <a:t> ... -DCMAKE_CXX_COMPILER_LAUNCHER=</a:t>
            </a:r>
            <a:r>
              <a:rPr lang="en-US" dirty="0" err="1">
                <a:solidFill>
                  <a:schemeClr val="accent4">
                    <a:lumMod val="60000"/>
                    <a:lumOff val="40000"/>
                  </a:schemeClr>
                </a:solidFill>
                <a:latin typeface="Monaco" pitchFamily="2" charset="77"/>
              </a:rPr>
              <a:t>ccache</a:t>
            </a:r>
            <a:endParaRPr lang="en-US" dirty="0">
              <a:solidFill>
                <a:srgbClr val="F2F2F2"/>
              </a:solidFill>
              <a:effectLst/>
              <a:latin typeface="Monaco" pitchFamily="2" charset="77"/>
            </a:endParaRPr>
          </a:p>
        </p:txBody>
      </p:sp>
    </p:spTree>
    <p:extLst>
      <p:ext uri="{BB962C8B-B14F-4D97-AF65-F5344CB8AC3E}">
        <p14:creationId xmlns:p14="http://schemas.microsoft.com/office/powerpoint/2010/main" val="36474408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1" y="1779687"/>
            <a:ext cx="9663838" cy="5078313"/>
          </a:xfrm>
          <a:prstGeom prst="rect">
            <a:avLst/>
          </a:prstGeom>
          <a:solidFill>
            <a:schemeClr val="tx1">
              <a:lumMod val="75000"/>
              <a:lumOff val="25000"/>
            </a:schemeClr>
          </a:solidFill>
        </p:spPr>
        <p:txBody>
          <a:bodyPr wrap="square">
            <a:spAutoFit/>
          </a:bodyPr>
          <a:lstStyle/>
          <a:p>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jobs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build-docs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steps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Build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run</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mkdir</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touch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nojekyll</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cd docs/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poetry run sphinx-build -b html . _build</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cp -r _build/*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Deploy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if</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github.event_name</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 'push' }}</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uses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JamesIves/github-pages-deploy-action@4.1.4</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with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branch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folder</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p:txBody>
      </p:sp>
      <p:sp>
        <p:nvSpPr>
          <p:cNvPr id="4" name="TextBox 3">
            <a:extLst>
              <a:ext uri="{FF2B5EF4-FFF2-40B4-BE49-F238E27FC236}">
                <a16:creationId xmlns:a16="http://schemas.microsoft.com/office/drawing/2014/main" id="{51466911-1733-874C-9E3B-7ABE81BF8CEF}"/>
              </a:ext>
            </a:extLst>
          </p:cNvPr>
          <p:cNvSpPr txBox="1"/>
          <p:nvPr/>
        </p:nvSpPr>
        <p:spPr>
          <a:xfrm>
            <a:off x="248041" y="1133356"/>
            <a:ext cx="8428383" cy="646331"/>
          </a:xfrm>
          <a:prstGeom prst="rect">
            <a:avLst/>
          </a:prstGeom>
          <a:noFill/>
        </p:spPr>
        <p:txBody>
          <a:bodyPr wrap="square">
            <a:spAutoFit/>
          </a:bodyPr>
          <a:lstStyle/>
          <a:p>
            <a:r>
              <a:rPr lang="en-US" dirty="0">
                <a:hlinkClick r:id="rId3"/>
              </a:rPr>
              <a:t>https://docs.gitlab.com/ee/user/project/pages/</a:t>
            </a:r>
            <a:endParaRPr lang="en-US" dirty="0"/>
          </a:p>
          <a:p>
            <a:r>
              <a:rPr lang="en-US" dirty="0">
                <a:hlinkClick r:id="rId4"/>
              </a:rPr>
              <a:t>https://tomasfarias.dev/posts/sphinx-docs-with-poetry-and-github-pages/</a:t>
            </a:r>
            <a:r>
              <a:rPr lang="en-US" dirty="0"/>
              <a:t> </a:t>
            </a:r>
          </a:p>
        </p:txBody>
      </p:sp>
      <p:sp>
        <p:nvSpPr>
          <p:cNvPr id="3" name="TextBox 2">
            <a:extLst>
              <a:ext uri="{FF2B5EF4-FFF2-40B4-BE49-F238E27FC236}">
                <a16:creationId xmlns:a16="http://schemas.microsoft.com/office/drawing/2014/main" id="{C337D552-3107-7FD1-E408-E6D44FD87389}"/>
              </a:ext>
            </a:extLst>
          </p:cNvPr>
          <p:cNvSpPr txBox="1"/>
          <p:nvPr/>
        </p:nvSpPr>
        <p:spPr>
          <a:xfrm>
            <a:off x="8095130" y="791724"/>
            <a:ext cx="2702859" cy="683264"/>
          </a:xfrm>
          <a:prstGeom prst="rect">
            <a:avLst/>
          </a:prstGeom>
          <a:noFill/>
        </p:spPr>
        <p:txBody>
          <a:bodyPr wrap="square" lIns="118872" tIns="91440" rIns="118872" bIns="91440" rtlCol="0" anchor="ctr" anchorCtr="0">
            <a:spAutoFit/>
          </a:bodyPr>
          <a:lstStyle/>
          <a:p>
            <a:pPr algn="l">
              <a:lnSpc>
                <a:spcPct val="90000"/>
              </a:lnSpc>
            </a:pPr>
            <a:r>
              <a:rPr lang="en-US" dirty="0"/>
              <a:t>Configure in Settings / </a:t>
            </a:r>
            <a:r>
              <a:rPr lang="en-US" dirty="0" err="1"/>
              <a:t>Github</a:t>
            </a:r>
            <a:r>
              <a:rPr lang="en-US" dirty="0"/>
              <a:t> Pages</a:t>
            </a:r>
          </a:p>
        </p:txBody>
      </p:sp>
    </p:spTree>
    <p:extLst>
      <p:ext uri="{BB962C8B-B14F-4D97-AF65-F5344CB8AC3E}">
        <p14:creationId xmlns:p14="http://schemas.microsoft.com/office/powerpoint/2010/main" val="40853829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EDA20-6167-F0F8-D07F-68366EB6C932}"/>
              </a:ext>
            </a:extLst>
          </p:cNvPr>
          <p:cNvSpPr>
            <a:spLocks noGrp="1"/>
          </p:cNvSpPr>
          <p:nvPr>
            <p:ph type="title"/>
          </p:nvPr>
        </p:nvSpPr>
        <p:spPr/>
        <p:txBody>
          <a:bodyPr/>
          <a:lstStyle/>
          <a:p>
            <a:r>
              <a:rPr lang="en-US" dirty="0"/>
              <a:t>Good ideas and idioms from across developer spaces</a:t>
            </a:r>
          </a:p>
        </p:txBody>
      </p:sp>
      <p:sp>
        <p:nvSpPr>
          <p:cNvPr id="3" name="TextBox 2">
            <a:extLst>
              <a:ext uri="{FF2B5EF4-FFF2-40B4-BE49-F238E27FC236}">
                <a16:creationId xmlns:a16="http://schemas.microsoft.com/office/drawing/2014/main" id="{95094B3D-0EA8-7A7B-C715-308A215E051B}"/>
              </a:ext>
            </a:extLst>
          </p:cNvPr>
          <p:cNvSpPr txBox="1"/>
          <p:nvPr/>
        </p:nvSpPr>
        <p:spPr>
          <a:xfrm>
            <a:off x="620850" y="1164621"/>
            <a:ext cx="11120046" cy="4838248"/>
          </a:xfrm>
          <a:prstGeom prst="rect">
            <a:avLst/>
          </a:prstGeom>
          <a:noFill/>
        </p:spPr>
        <p:txBody>
          <a:bodyPr wrap="square" lIns="118872" tIns="91440" rIns="118872" bIns="91440" rtlCol="0" anchor="ctr" anchorCtr="0">
            <a:spAutoFit/>
          </a:bodyPr>
          <a:lstStyle/>
          <a:p>
            <a:pPr marL="457200" indent="-457200" algn="l">
              <a:lnSpc>
                <a:spcPct val="90000"/>
              </a:lnSpc>
              <a:buFont typeface="Arial" panose="020B0604020202020204" pitchFamily="34" charset="0"/>
              <a:buChar char="•"/>
            </a:pPr>
            <a:r>
              <a:rPr lang="en-US" sz="2800" dirty="0"/>
              <a:t>Golang interfaces</a:t>
            </a:r>
          </a:p>
          <a:p>
            <a:pPr marL="457200" indent="-457200" algn="l">
              <a:lnSpc>
                <a:spcPct val="90000"/>
              </a:lnSpc>
              <a:buFont typeface="Arial" panose="020B0604020202020204" pitchFamily="34" charset="0"/>
              <a:buChar char="•"/>
            </a:pPr>
            <a:r>
              <a:rPr lang="en-US" sz="2800" dirty="0"/>
              <a:t>C++ object implementation "rule of 3"</a:t>
            </a:r>
          </a:p>
          <a:p>
            <a:pPr marL="914400" lvl="1" indent="-457200">
              <a:lnSpc>
                <a:spcPct val="90000"/>
              </a:lnSpc>
              <a:buFont typeface="Arial" panose="020B0604020202020204" pitchFamily="34" charset="0"/>
              <a:buChar char="•"/>
            </a:pPr>
            <a:r>
              <a:rPr lang="en-US" sz="2800" dirty="0">
                <a:hlinkClick r:id="rId2"/>
              </a:rPr>
              <a:t>https://en.cppreference.com/w/cpp/language/rule_of_three</a:t>
            </a:r>
            <a:endParaRPr lang="en-US" sz="2800" dirty="0"/>
          </a:p>
          <a:p>
            <a:pPr marL="457200" indent="-457200" algn="l">
              <a:lnSpc>
                <a:spcPct val="90000"/>
              </a:lnSpc>
              <a:buFont typeface="Arial" panose="020B0604020202020204" pitchFamily="34" charset="0"/>
              <a:buChar char="•"/>
            </a:pPr>
            <a:r>
              <a:rPr lang="en-US" sz="2800" dirty="0"/>
              <a:t>Python, </a:t>
            </a:r>
            <a:r>
              <a:rPr lang="en-US" sz="2800" dirty="0" err="1"/>
              <a:t>pytest</a:t>
            </a:r>
            <a:endParaRPr lang="en-US" sz="2800" dirty="0"/>
          </a:p>
          <a:p>
            <a:pPr marL="914400" lvl="1" indent="-457200">
              <a:lnSpc>
                <a:spcPct val="90000"/>
              </a:lnSpc>
              <a:buFont typeface="Arial" panose="020B0604020202020204" pitchFamily="34" charset="0"/>
              <a:buChar char="•"/>
            </a:pPr>
            <a:r>
              <a:rPr lang="en-US" sz="2800" dirty="0"/>
              <a:t>use assertions and automate calling tests</a:t>
            </a:r>
          </a:p>
          <a:p>
            <a:pPr marL="457200" indent="-457200" algn="l">
              <a:lnSpc>
                <a:spcPct val="90000"/>
              </a:lnSpc>
              <a:buFont typeface="Arial" panose="020B0604020202020204" pitchFamily="34" charset="0"/>
              <a:buChar char="•"/>
            </a:pPr>
            <a:r>
              <a:rPr lang="en-US" sz="2800" dirty="0"/>
              <a:t>C++, </a:t>
            </a:r>
            <a:r>
              <a:rPr lang="en-US" sz="2800" dirty="0" err="1"/>
              <a:t>googletest</a:t>
            </a:r>
            <a:r>
              <a:rPr lang="en-US" sz="2800" dirty="0"/>
              <a:t> / catch2</a:t>
            </a:r>
          </a:p>
          <a:p>
            <a:pPr marL="914400" lvl="1" indent="-457200">
              <a:lnSpc>
                <a:spcPct val="90000"/>
              </a:lnSpc>
              <a:buFont typeface="Arial" panose="020B0604020202020204" pitchFamily="34" charset="0"/>
              <a:buChar char="•"/>
            </a:pPr>
            <a:r>
              <a:rPr lang="en-US" sz="2800" dirty="0"/>
              <a:t>write your tests in a uniform way</a:t>
            </a:r>
          </a:p>
          <a:p>
            <a:pPr marL="457200" indent="-457200" algn="l">
              <a:lnSpc>
                <a:spcPct val="90000"/>
              </a:lnSpc>
              <a:buFont typeface="Arial" panose="020B0604020202020204" pitchFamily="34" charset="0"/>
              <a:buChar char="•"/>
            </a:pPr>
            <a:r>
              <a:rPr lang="en-US" sz="2800" dirty="0" err="1"/>
              <a:t>Javascript</a:t>
            </a:r>
            <a:r>
              <a:rPr lang="en-US" sz="2800" dirty="0"/>
              <a:t>, </a:t>
            </a:r>
            <a:r>
              <a:rPr lang="en-US" sz="2800" dirty="0">
                <a:hlinkClick r:id="rId3"/>
              </a:rPr>
              <a:t>https://jestjs.io/</a:t>
            </a:r>
            <a:endParaRPr lang="en-US" sz="2800" dirty="0"/>
          </a:p>
          <a:p>
            <a:pPr marL="914400" lvl="1" indent="-457200">
              <a:lnSpc>
                <a:spcPct val="90000"/>
              </a:lnSpc>
              <a:buFont typeface="Arial" panose="020B0604020202020204" pitchFamily="34" charset="0"/>
              <a:buChar char="•"/>
            </a:pPr>
            <a:r>
              <a:rPr lang="en-US" sz="2800" dirty="0"/>
              <a:t>use a well-featured test package – error reporting, parallel, cached, etc.</a:t>
            </a:r>
          </a:p>
          <a:p>
            <a:pPr marL="457200" indent="-457200" algn="l">
              <a:lnSpc>
                <a:spcPct val="90000"/>
              </a:lnSpc>
              <a:buFont typeface="Arial" panose="020B0604020202020204" pitchFamily="34" charset="0"/>
              <a:buChar char="•"/>
            </a:pPr>
            <a:r>
              <a:rPr lang="en-US" sz="2800" dirty="0"/>
              <a:t>Ruby, rails, </a:t>
            </a:r>
            <a:r>
              <a:rPr lang="en-US" sz="2800" dirty="0">
                <a:hlinkClick r:id="rId4"/>
              </a:rPr>
              <a:t>https://guides.rubyonrails.org/testing.html</a:t>
            </a:r>
            <a:endParaRPr lang="en-US" sz="2800" dirty="0"/>
          </a:p>
          <a:p>
            <a:pPr marL="914400" lvl="1" indent="-457200">
              <a:lnSpc>
                <a:spcPct val="90000"/>
              </a:lnSpc>
              <a:buFont typeface="Arial" panose="020B0604020202020204" pitchFamily="34" charset="0"/>
              <a:buChar char="•"/>
            </a:pPr>
            <a:r>
              <a:rPr lang="en-US" sz="2800" dirty="0"/>
              <a:t>define common verbs/types of questions</a:t>
            </a:r>
          </a:p>
        </p:txBody>
      </p:sp>
    </p:spTree>
    <p:extLst>
      <p:ext uri="{BB962C8B-B14F-4D97-AF65-F5344CB8AC3E}">
        <p14:creationId xmlns:p14="http://schemas.microsoft.com/office/powerpoint/2010/main" val="4276212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riangle 6">
            <a:extLst>
              <a:ext uri="{FF2B5EF4-FFF2-40B4-BE49-F238E27FC236}">
                <a16:creationId xmlns:a16="http://schemas.microsoft.com/office/drawing/2014/main" id="{CA88E6CF-3EB4-B181-1033-B23CAD8D98F8}"/>
              </a:ext>
            </a:extLst>
          </p:cNvPr>
          <p:cNvSpPr/>
          <p:nvPr/>
        </p:nvSpPr>
        <p:spPr>
          <a:xfrm rot="13663363">
            <a:off x="1521654" y="2905657"/>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661863" y="2430754"/>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How does it perform on 1D transport? </a:t>
            </a:r>
          </a:p>
        </p:txBody>
      </p:sp>
      <p:sp>
        <p:nvSpPr>
          <p:cNvPr id="8" name="Triangle 7">
            <a:extLst>
              <a:ext uri="{FF2B5EF4-FFF2-40B4-BE49-F238E27FC236}">
                <a16:creationId xmlns:a16="http://schemas.microsoft.com/office/drawing/2014/main" id="{8A4E3B05-F1E5-1F84-248F-E393447483F9}"/>
              </a:ext>
            </a:extLst>
          </p:cNvPr>
          <p:cNvSpPr/>
          <p:nvPr/>
        </p:nvSpPr>
        <p:spPr>
          <a:xfrm rot="13663363">
            <a:off x="1348440" y="5749195"/>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9" name="Rounded Rectangle 8">
            <a:extLst>
              <a:ext uri="{FF2B5EF4-FFF2-40B4-BE49-F238E27FC236}">
                <a16:creationId xmlns:a16="http://schemas.microsoft.com/office/drawing/2014/main" id="{737312AB-998E-AD88-5E74-227F347AC4CC}"/>
              </a:ext>
            </a:extLst>
          </p:cNvPr>
          <p:cNvSpPr/>
          <p:nvPr/>
        </p:nvSpPr>
        <p:spPr>
          <a:xfrm>
            <a:off x="1488649" y="4808710"/>
            <a:ext cx="5854686" cy="1283208"/>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We'll need to compare the old and new integration outputs, and change the grid resolutions.  We'll need some timings too.</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0574034" y="1659910"/>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3601330" y="814369"/>
            <a:ext cx="7112912"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want to test out a new time-integration method for our atmospheric transport equations. It's still finite-volume, but uses a different way to limit oscillations.</a:t>
            </a:r>
          </a:p>
        </p:txBody>
      </p:sp>
      <p:sp>
        <p:nvSpPr>
          <p:cNvPr id="12" name="Triangle 11">
            <a:extLst>
              <a:ext uri="{FF2B5EF4-FFF2-40B4-BE49-F238E27FC236}">
                <a16:creationId xmlns:a16="http://schemas.microsoft.com/office/drawing/2014/main" id="{69CFACA6-76BE-0D1B-6A4C-D49C67482432}"/>
              </a:ext>
            </a:extLst>
          </p:cNvPr>
          <p:cNvSpPr/>
          <p:nvPr/>
        </p:nvSpPr>
        <p:spPr>
          <a:xfrm rot="7936637" flipH="1">
            <a:off x="10672508" y="4268019"/>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3" name="Rounded Rectangle 12">
            <a:extLst>
              <a:ext uri="{FF2B5EF4-FFF2-40B4-BE49-F238E27FC236}">
                <a16:creationId xmlns:a16="http://schemas.microsoft.com/office/drawing/2014/main" id="{4BB65B48-0C25-54C9-C84C-AF4FA1486D6C}"/>
              </a:ext>
            </a:extLst>
          </p:cNvPr>
          <p:cNvSpPr/>
          <p:nvPr/>
        </p:nvSpPr>
        <p:spPr>
          <a:xfrm flipH="1">
            <a:off x="4149969" y="3422478"/>
            <a:ext cx="6662747"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It looks like it preserves discontinuity shapes better. We'd like to achieve higher accuracy at lower time-to solution.  How can we test that?</a:t>
            </a:r>
          </a:p>
        </p:txBody>
      </p:sp>
      <p:sp>
        <p:nvSpPr>
          <p:cNvPr id="15" name="TextBox 14">
            <a:extLst>
              <a:ext uri="{FF2B5EF4-FFF2-40B4-BE49-F238E27FC236}">
                <a16:creationId xmlns:a16="http://schemas.microsoft.com/office/drawing/2014/main" id="{6F553544-E060-25A5-733A-1EF22F53D8CC}"/>
              </a:ext>
            </a:extLst>
          </p:cNvPr>
          <p:cNvSpPr txBox="1"/>
          <p:nvPr/>
        </p:nvSpPr>
        <p:spPr>
          <a:xfrm>
            <a:off x="3646112" y="274473"/>
            <a:ext cx="8528070" cy="461665"/>
          </a:xfrm>
          <a:prstGeom prst="rect">
            <a:avLst/>
          </a:prstGeom>
          <a:noFill/>
        </p:spPr>
        <p:txBody>
          <a:bodyPr wrap="square">
            <a:spAutoFit/>
          </a:bodyPr>
          <a:lstStyle/>
          <a:p>
            <a:r>
              <a:rPr lang="en-US" sz="1200" dirty="0">
                <a:effectLst/>
                <a:latin typeface="Times New Roman" panose="02020603050405020304" pitchFamily="18" charset="0"/>
                <a:cs typeface="Times New Roman" panose="02020603050405020304" pitchFamily="18" charset="0"/>
              </a:rPr>
              <a:t>Matthew Norman and Jeffrey Larkin. A Holistic Algorithmic Approach to Improving Accuracy, Robustness, and Computational </a:t>
            </a:r>
            <a:r>
              <a:rPr lang="en-US" sz="1200" dirty="0">
                <a:latin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cs typeface="Times New Roman" panose="02020603050405020304" pitchFamily="18" charset="0"/>
              </a:rPr>
              <a:t>Efficiency for Atmospheric Dynamics. SIAM J. SCI. COMPUT. Vol. 42, No. 5, pp. B1302-B1327 (2020). DOI:</a:t>
            </a:r>
            <a:r>
              <a:rPr lang="en-US" sz="1200" dirty="0">
                <a:effectLst/>
                <a:latin typeface="Times New Roman" panose="02020603050405020304" pitchFamily="18" charset="0"/>
                <a:cs typeface="Times New Roman" panose="02020603050405020304" pitchFamily="18" charset="0"/>
                <a:hlinkClick r:id="rId2"/>
              </a:rPr>
              <a:t>10.1137/19M128435X</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2186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4S / Facility Software Support Model">
            <a:extLst>
              <a:ext uri="{FF2B5EF4-FFF2-40B4-BE49-F238E27FC236}">
                <a16:creationId xmlns:a16="http://schemas.microsoft.com/office/drawing/2014/main" id="{C20E4CBE-AC1D-32C7-80F6-3D01C2AEE1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093" y="356759"/>
            <a:ext cx="11682601" cy="6501241"/>
          </a:xfrm>
          <a:prstGeom prst="rect">
            <a:avLst/>
          </a:prstGeom>
        </p:spPr>
      </p:pic>
    </p:spTree>
    <p:extLst>
      <p:ext uri="{BB962C8B-B14F-4D97-AF65-F5344CB8AC3E}">
        <p14:creationId xmlns:p14="http://schemas.microsoft.com/office/powerpoint/2010/main" val="2962150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41277-4713-63C4-6DA6-DFF0436D467C}"/>
              </a:ext>
            </a:extLst>
          </p:cNvPr>
          <p:cNvSpPr>
            <a:spLocks noGrp="1"/>
          </p:cNvSpPr>
          <p:nvPr>
            <p:ph type="title"/>
          </p:nvPr>
        </p:nvSpPr>
        <p:spPr/>
        <p:txBody>
          <a:bodyPr/>
          <a:lstStyle/>
          <a:p>
            <a:r>
              <a:rPr lang="en-US" dirty="0"/>
              <a:t>The case for software productivity</a:t>
            </a:r>
          </a:p>
        </p:txBody>
      </p:sp>
      <p:sp>
        <p:nvSpPr>
          <p:cNvPr id="4" name="TextBox 3">
            <a:extLst>
              <a:ext uri="{FF2B5EF4-FFF2-40B4-BE49-F238E27FC236}">
                <a16:creationId xmlns:a16="http://schemas.microsoft.com/office/drawing/2014/main" id="{D8BE44BD-36EF-C1CA-42D4-ABE03A5436D0}"/>
              </a:ext>
            </a:extLst>
          </p:cNvPr>
          <p:cNvSpPr txBox="1"/>
          <p:nvPr/>
        </p:nvSpPr>
        <p:spPr>
          <a:xfrm>
            <a:off x="675861" y="1228397"/>
            <a:ext cx="10204174" cy="4401205"/>
          </a:xfrm>
          <a:prstGeom prst="rect">
            <a:avLst/>
          </a:prstGeom>
          <a:noFill/>
        </p:spPr>
        <p:txBody>
          <a:bodyPr wrap="square">
            <a:spAutoFit/>
          </a:bodyPr>
          <a:lstStyle/>
          <a:p>
            <a:r>
              <a:rPr lang="en-US" sz="2000" dirty="0"/>
              <a:t>In software-driven research, </a:t>
            </a:r>
            <a:r>
              <a:rPr lang="en-US" sz="2000" b="1" dirty="0"/>
              <a:t>scientific productivity is strongly coupled to software productivity</a:t>
            </a:r>
            <a:r>
              <a:rPr lang="en-US" sz="2000" dirty="0"/>
              <a:t>. Hence, the scientific output of a research group can be held by challenges such as new computer architectures, advanced algorithms or changing teams of developers. To prevent this productivity collapse, </a:t>
            </a:r>
            <a:r>
              <a:rPr lang="en-US" sz="2000" b="1" dirty="0"/>
              <a:t>software development needs to be sustainable and scalable by producing comprehensible, maintainable, and extensible code</a:t>
            </a:r>
            <a:r>
              <a:rPr lang="en-US" sz="2000" dirty="0"/>
              <a:t>. At the same time, </a:t>
            </a:r>
            <a:r>
              <a:rPr lang="en-US" sz="2000" b="1" dirty="0"/>
              <a:t>it is essential to release changes ... rapidly to the users</a:t>
            </a:r>
            <a:r>
              <a:rPr lang="en-US" sz="2000" dirty="0"/>
              <a:t>, an ability that usually falls under the term continuous delivery. Last but not least, the scientific standard demands </a:t>
            </a:r>
            <a:r>
              <a:rPr lang="en-US" sz="2000" b="1" dirty="0"/>
              <a:t>correctness, credibility and reproducibility of numerical results in published work</a:t>
            </a:r>
            <a:r>
              <a:rPr lang="en-US" sz="2000" dirty="0"/>
              <a:t>. To fulfill these requirements in a challenging environment formed by complex algorithms, performance sensitive codes, the diversity of architectures, and the multidisciplinary of teams, the DCA++ project employs well-proven tools and successful techniques of the software industry [16]. While adopting these methods can require an effort, </a:t>
            </a:r>
            <a:r>
              <a:rPr lang="en-US" sz="2000" b="1" dirty="0"/>
              <a:t>we believe that [these methods] represent a substantial factor for a research code to become a long-lived software project</a:t>
            </a:r>
            <a:r>
              <a:rPr lang="en-US" sz="2000" dirty="0"/>
              <a:t>.</a:t>
            </a:r>
          </a:p>
        </p:txBody>
      </p:sp>
      <p:sp>
        <p:nvSpPr>
          <p:cNvPr id="6" name="TextBox 5">
            <a:extLst>
              <a:ext uri="{FF2B5EF4-FFF2-40B4-BE49-F238E27FC236}">
                <a16:creationId xmlns:a16="http://schemas.microsoft.com/office/drawing/2014/main" id="{9B65028F-BCA0-A68E-01E5-F54BCD983481}"/>
              </a:ext>
            </a:extLst>
          </p:cNvPr>
          <p:cNvSpPr txBox="1"/>
          <p:nvPr/>
        </p:nvSpPr>
        <p:spPr>
          <a:xfrm>
            <a:off x="675861" y="5740134"/>
            <a:ext cx="7151805" cy="584775"/>
          </a:xfrm>
          <a:prstGeom prst="rect">
            <a:avLst/>
          </a:prstGeom>
          <a:noFill/>
        </p:spPr>
        <p:txBody>
          <a:bodyPr wrap="square">
            <a:spAutoFit/>
          </a:bodyPr>
          <a:lstStyle/>
          <a:p>
            <a:r>
              <a:rPr lang="en-US" sz="1600" dirty="0"/>
              <a:t>DCA++,</a:t>
            </a:r>
            <a:r>
              <a:rPr lang="en-US" sz="1600" dirty="0" err="1"/>
              <a:t>Hähner</a:t>
            </a:r>
            <a:r>
              <a:rPr lang="en-US" sz="1600" dirty="0"/>
              <a:t>, Alvarez, Maier, </a:t>
            </a:r>
            <a:r>
              <a:rPr lang="en-US" sz="1600" dirty="0" err="1"/>
              <a:t>Solcà</a:t>
            </a:r>
            <a:r>
              <a:rPr lang="en-US" sz="1600" dirty="0"/>
              <a:t>, </a:t>
            </a:r>
            <a:r>
              <a:rPr lang="en-US" sz="1600" dirty="0" err="1"/>
              <a:t>Staar</a:t>
            </a:r>
            <a:r>
              <a:rPr lang="en-US" sz="1600" dirty="0"/>
              <a:t>, Summers, Schulthess, </a:t>
            </a:r>
            <a:r>
              <a:rPr lang="en-US" sz="1600" dirty="0" err="1"/>
              <a:t>Comput</a:t>
            </a:r>
            <a:r>
              <a:rPr lang="en-US" sz="1600" dirty="0"/>
              <a:t>. Phys. </a:t>
            </a:r>
            <a:r>
              <a:rPr lang="en-US" sz="1600" dirty="0" err="1"/>
              <a:t>Commun</a:t>
            </a:r>
            <a:r>
              <a:rPr lang="en-US" sz="1600" dirty="0"/>
              <a:t>. 246, 106709 (2020). DOI:</a:t>
            </a:r>
            <a:r>
              <a:rPr lang="en-US" sz="1600" dirty="0">
                <a:hlinkClick r:id="rId3"/>
              </a:rPr>
              <a:t>10.1016/j.cpc.2019.01.006</a:t>
            </a:r>
            <a:endParaRPr lang="en-US" sz="1600" dirty="0"/>
          </a:p>
        </p:txBody>
      </p:sp>
    </p:spTree>
    <p:extLst>
      <p:ext uri="{BB962C8B-B14F-4D97-AF65-F5344CB8AC3E}">
        <p14:creationId xmlns:p14="http://schemas.microsoft.com/office/powerpoint/2010/main" val="31260079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 library architecture separating the core containing the&#10;algorithms from architecture-specific backends.">
            <a:extLst>
              <a:ext uri="{FF2B5EF4-FFF2-40B4-BE49-F238E27FC236}">
                <a16:creationId xmlns:a16="http://schemas.microsoft.com/office/drawing/2014/main" id="{17F47C63-0AD0-2659-8EBC-EF1C25A0B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5627" y="496722"/>
            <a:ext cx="7930411" cy="426469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C8E4A8-5673-4A07-0C65-A8AC854D59B7}"/>
              </a:ext>
            </a:extLst>
          </p:cNvPr>
          <p:cNvSpPr txBox="1"/>
          <p:nvPr/>
        </p:nvSpPr>
        <p:spPr>
          <a:xfrm>
            <a:off x="755249" y="5064714"/>
            <a:ext cx="9946246" cy="923330"/>
          </a:xfrm>
          <a:prstGeom prst="rect">
            <a:avLst/>
          </a:prstGeom>
          <a:noFill/>
        </p:spPr>
        <p:txBody>
          <a:bodyPr wrap="square">
            <a:spAutoFit/>
          </a:bodyPr>
          <a:lstStyle/>
          <a:p>
            <a:r>
              <a:rPr lang="en-US" b="0" i="0" dirty="0">
                <a:solidFill>
                  <a:srgbClr val="212529"/>
                </a:solidFill>
                <a:effectLst/>
                <a:latin typeface="+mn-lt"/>
              </a:rPr>
              <a:t>Aside from </a:t>
            </a:r>
            <a:r>
              <a:rPr lang="en-US" b="0" i="0" cap="small" dirty="0">
                <a:solidFill>
                  <a:srgbClr val="212529"/>
                </a:solidFill>
                <a:effectLst/>
                <a:latin typeface="+mn-lt"/>
              </a:rPr>
              <a:t>Ginkgo</a:t>
            </a:r>
            <a:r>
              <a:rPr lang="en-US" b="0" i="0" dirty="0">
                <a:solidFill>
                  <a:srgbClr val="212529"/>
                </a:solidFill>
                <a:effectLst/>
                <a:latin typeface="+mn-lt"/>
              </a:rPr>
              <a:t> being used as a framework for algorithmic research, </a:t>
            </a:r>
            <a:r>
              <a:rPr lang="en-US" b="1" i="0" dirty="0">
                <a:solidFill>
                  <a:srgbClr val="212529"/>
                </a:solidFill>
                <a:effectLst/>
                <a:latin typeface="+mn-lt"/>
              </a:rPr>
              <a:t>its primary intention is to provide a numerical software ecosystem designed for easy adoption by the scientific computing community</a:t>
            </a:r>
            <a:r>
              <a:rPr lang="en-US" b="0" i="0" dirty="0">
                <a:solidFill>
                  <a:srgbClr val="212529"/>
                </a:solidFill>
                <a:effectLst/>
                <a:latin typeface="+mn-lt"/>
              </a:rPr>
              <a:t>. This requires sophisticated </a:t>
            </a:r>
            <a:r>
              <a:rPr lang="en-US" b="1" i="0" dirty="0">
                <a:solidFill>
                  <a:srgbClr val="212529"/>
                </a:solidFill>
                <a:effectLst/>
                <a:latin typeface="+mn-lt"/>
              </a:rPr>
              <a:t>design guidelines and high quality code</a:t>
            </a:r>
            <a:r>
              <a:rPr lang="en-US" b="0" i="0" dirty="0">
                <a:solidFill>
                  <a:srgbClr val="212529"/>
                </a:solidFill>
                <a:effectLst/>
                <a:latin typeface="+mn-lt"/>
              </a:rPr>
              <a:t>.</a:t>
            </a:r>
            <a:endParaRPr lang="en-US" dirty="0">
              <a:latin typeface="+mn-lt"/>
            </a:endParaRPr>
          </a:p>
        </p:txBody>
      </p:sp>
      <p:sp>
        <p:nvSpPr>
          <p:cNvPr id="7" name="Title 1">
            <a:extLst>
              <a:ext uri="{FF2B5EF4-FFF2-40B4-BE49-F238E27FC236}">
                <a16:creationId xmlns:a16="http://schemas.microsoft.com/office/drawing/2014/main" id="{986811AF-F3FA-5D46-A44E-512B2CE504A3}"/>
              </a:ext>
            </a:extLst>
          </p:cNvPr>
          <p:cNvSpPr>
            <a:spLocks noGrp="1"/>
          </p:cNvSpPr>
          <p:nvPr>
            <p:ph type="title"/>
          </p:nvPr>
        </p:nvSpPr>
        <p:spPr/>
        <p:txBody>
          <a:bodyPr/>
          <a:lstStyle/>
          <a:p>
            <a:r>
              <a:rPr lang="en-US" dirty="0"/>
              <a:t>The case for software design</a:t>
            </a:r>
          </a:p>
        </p:txBody>
      </p:sp>
      <p:sp>
        <p:nvSpPr>
          <p:cNvPr id="9" name="TextBox 8">
            <a:extLst>
              <a:ext uri="{FF2B5EF4-FFF2-40B4-BE49-F238E27FC236}">
                <a16:creationId xmlns:a16="http://schemas.microsoft.com/office/drawing/2014/main" id="{8EB1BD53-71A8-C88B-488C-FC289B61DFC1}"/>
              </a:ext>
            </a:extLst>
          </p:cNvPr>
          <p:cNvSpPr txBox="1"/>
          <p:nvPr/>
        </p:nvSpPr>
        <p:spPr>
          <a:xfrm>
            <a:off x="755249" y="6030093"/>
            <a:ext cx="6992030" cy="830997"/>
          </a:xfrm>
          <a:prstGeom prst="rect">
            <a:avLst/>
          </a:prstGeom>
          <a:noFill/>
        </p:spPr>
        <p:txBody>
          <a:bodyPr wrap="square">
            <a:spAutoFit/>
          </a:bodyPr>
          <a:lstStyle/>
          <a:p>
            <a:pPr algn="l"/>
            <a:r>
              <a:rPr lang="en-US" sz="1600" b="0" i="0" cap="small" dirty="0">
                <a:solidFill>
                  <a:srgbClr val="212529"/>
                </a:solidFill>
                <a:effectLst/>
                <a:latin typeface="+mn-lt"/>
              </a:rPr>
              <a:t>Ginkgo</a:t>
            </a:r>
            <a:r>
              <a:rPr lang="en-US" sz="1600" b="0" i="0" dirty="0">
                <a:solidFill>
                  <a:srgbClr val="212529"/>
                </a:solidFill>
                <a:effectLst/>
                <a:latin typeface="+mn-lt"/>
              </a:rPr>
              <a:t>, </a:t>
            </a:r>
            <a:r>
              <a:rPr lang="en-US" sz="1600" b="0" i="0" dirty="0" err="1">
                <a:solidFill>
                  <a:srgbClr val="212529"/>
                </a:solidFill>
                <a:effectLst/>
                <a:latin typeface="+mn-lt"/>
              </a:rPr>
              <a:t>Anzt</a:t>
            </a:r>
            <a:r>
              <a:rPr lang="en-US" sz="1600" b="0" i="0" dirty="0">
                <a:solidFill>
                  <a:srgbClr val="212529"/>
                </a:solidFill>
                <a:effectLst/>
                <a:latin typeface="+mn-lt"/>
              </a:rPr>
              <a:t>, </a:t>
            </a:r>
            <a:r>
              <a:rPr lang="en-US" sz="1600" b="0" i="0" dirty="0" err="1">
                <a:solidFill>
                  <a:srgbClr val="212529"/>
                </a:solidFill>
                <a:effectLst/>
                <a:latin typeface="+mn-lt"/>
              </a:rPr>
              <a:t>Cojean</a:t>
            </a:r>
            <a:r>
              <a:rPr lang="en-US" sz="1600" b="0" i="0" dirty="0">
                <a:solidFill>
                  <a:srgbClr val="212529"/>
                </a:solidFill>
                <a:effectLst/>
                <a:latin typeface="+mn-lt"/>
              </a:rPr>
              <a:t>, </a:t>
            </a:r>
            <a:r>
              <a:rPr lang="en-US" sz="1600" b="0" i="0" dirty="0" err="1">
                <a:solidFill>
                  <a:srgbClr val="212529"/>
                </a:solidFill>
                <a:effectLst/>
                <a:latin typeface="+mn-lt"/>
              </a:rPr>
              <a:t>Flegar</a:t>
            </a:r>
            <a:r>
              <a:rPr lang="en-US" sz="1600" b="0" i="0" dirty="0">
                <a:solidFill>
                  <a:srgbClr val="212529"/>
                </a:solidFill>
                <a:effectLst/>
                <a:latin typeface="+mn-lt"/>
              </a:rPr>
              <a:t>, </a:t>
            </a:r>
            <a:r>
              <a:rPr lang="en-US" sz="1600" b="0" i="0" dirty="0" err="1">
                <a:solidFill>
                  <a:srgbClr val="212529"/>
                </a:solidFill>
                <a:effectLst/>
                <a:latin typeface="+mn-lt"/>
              </a:rPr>
              <a:t>Göbl</a:t>
            </a:r>
            <a:r>
              <a:rPr lang="en-US" sz="1600" b="0" i="0" dirty="0">
                <a:solidFill>
                  <a:srgbClr val="212529"/>
                </a:solidFill>
                <a:effectLst/>
                <a:latin typeface="+mn-lt"/>
              </a:rPr>
              <a:t>, </a:t>
            </a:r>
            <a:r>
              <a:rPr lang="en-US" sz="1600" b="0" i="0" dirty="0" err="1">
                <a:solidFill>
                  <a:srgbClr val="212529"/>
                </a:solidFill>
                <a:effectLst/>
                <a:latin typeface="+mn-lt"/>
              </a:rPr>
              <a:t>Grützmcher</a:t>
            </a:r>
            <a:r>
              <a:rPr lang="en-US" sz="1600" b="0" i="0" dirty="0">
                <a:solidFill>
                  <a:srgbClr val="212529"/>
                </a:solidFill>
                <a:effectLst/>
                <a:latin typeface="+mn-lt"/>
              </a:rPr>
              <a:t>, Nayak, </a:t>
            </a:r>
            <a:r>
              <a:rPr lang="en-US" sz="1600" b="0" i="0" dirty="0" err="1">
                <a:solidFill>
                  <a:srgbClr val="212529"/>
                </a:solidFill>
                <a:effectLst/>
                <a:latin typeface="+mn-lt"/>
              </a:rPr>
              <a:t>Ribizel</a:t>
            </a:r>
            <a:r>
              <a:rPr lang="en-US" sz="1600" b="0" i="0" dirty="0">
                <a:solidFill>
                  <a:srgbClr val="212529"/>
                </a:solidFill>
                <a:effectLst/>
                <a:latin typeface="+mn-lt"/>
              </a:rPr>
              <a:t>, Tsai, Quintana-</a:t>
            </a:r>
            <a:r>
              <a:rPr lang="en-US" sz="1600" b="0" i="0" dirty="0" err="1">
                <a:solidFill>
                  <a:srgbClr val="212529"/>
                </a:solidFill>
                <a:effectLst/>
                <a:latin typeface="+mn-lt"/>
              </a:rPr>
              <a:t>Ortí</a:t>
            </a:r>
            <a:r>
              <a:rPr lang="en-US" sz="1600" b="0" i="0" dirty="0">
                <a:solidFill>
                  <a:srgbClr val="212529"/>
                </a:solidFill>
                <a:effectLst/>
                <a:latin typeface="+mn-lt"/>
              </a:rPr>
              <a:t>, ACM Trans. Math. Software 48, 1-33 (2022). </a:t>
            </a:r>
            <a:r>
              <a:rPr lang="en-US" sz="1600" b="0" i="0" dirty="0">
                <a:solidFill>
                  <a:srgbClr val="212529"/>
                </a:solidFill>
                <a:effectLst/>
                <a:latin typeface="+mn-lt"/>
                <a:hlinkClick r:id="rId4"/>
              </a:rPr>
              <a:t>DOI:10.1145/3480935</a:t>
            </a:r>
            <a:endParaRPr lang="en-US" sz="1600" b="0" i="0" dirty="0">
              <a:solidFill>
                <a:srgbClr val="212529"/>
              </a:solidFill>
              <a:effectLst/>
              <a:latin typeface="+mn-lt"/>
            </a:endParaRPr>
          </a:p>
        </p:txBody>
      </p:sp>
    </p:spTree>
    <p:extLst>
      <p:ext uri="{BB962C8B-B14F-4D97-AF65-F5344CB8AC3E}">
        <p14:creationId xmlns:p14="http://schemas.microsoft.com/office/powerpoint/2010/main" val="4107600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16"/>
          <p:cNvSpPr txBox="1"/>
          <p:nvPr/>
        </p:nvSpPr>
        <p:spPr>
          <a:xfrm>
            <a:off x="89887" y="53797"/>
            <a:ext cx="12028825" cy="399917"/>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999" b="1" dirty="0">
                <a:solidFill>
                  <a:schemeClr val="dk1"/>
                </a:solidFill>
                <a:latin typeface="+mj-lt"/>
                <a:cs typeface="Calibri"/>
                <a:sym typeface="Calibri"/>
              </a:rPr>
              <a:t>Warp-X</a:t>
            </a:r>
            <a:endParaRPr dirty="0">
              <a:latin typeface="+mj-lt"/>
            </a:endParaRPr>
          </a:p>
        </p:txBody>
      </p:sp>
      <p:grpSp>
        <p:nvGrpSpPr>
          <p:cNvPr id="5" name="Group 4">
            <a:extLst>
              <a:ext uri="{FF2B5EF4-FFF2-40B4-BE49-F238E27FC236}">
                <a16:creationId xmlns:a16="http://schemas.microsoft.com/office/drawing/2014/main" id="{EBF6FD20-691B-76C9-C3E5-B97BDA36B6A7}"/>
              </a:ext>
            </a:extLst>
          </p:cNvPr>
          <p:cNvGrpSpPr/>
          <p:nvPr/>
        </p:nvGrpSpPr>
        <p:grpSpPr>
          <a:xfrm>
            <a:off x="525643" y="1611852"/>
            <a:ext cx="8862992" cy="4467290"/>
            <a:chOff x="572802" y="534072"/>
            <a:chExt cx="11553126" cy="5823220"/>
          </a:xfrm>
        </p:grpSpPr>
        <p:sp>
          <p:nvSpPr>
            <p:cNvPr id="420" name="Google Shape;420;p16"/>
            <p:cNvSpPr txBox="1"/>
            <p:nvPr/>
          </p:nvSpPr>
          <p:spPr>
            <a:xfrm>
              <a:off x="1150805" y="734080"/>
              <a:ext cx="2993035" cy="401110"/>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rgbClr val="00B050"/>
                  </a:solidFill>
                  <a:latin typeface="Courier"/>
                  <a:ea typeface="Courier"/>
                  <a:cs typeface="Courier"/>
                  <a:sym typeface="Courier"/>
                </a:rPr>
                <a:t>WarpX</a:t>
              </a:r>
              <a:r>
                <a:rPr lang="en-US" sz="1400" dirty="0">
                  <a:solidFill>
                    <a:srgbClr val="00B050"/>
                  </a:solidFill>
                  <a:latin typeface="Courier"/>
                  <a:ea typeface="Courier"/>
                  <a:cs typeface="Courier"/>
                  <a:sym typeface="Courier"/>
                </a:rPr>
                <a:t>/Regression/</a:t>
              </a:r>
              <a:endParaRPr dirty="0"/>
            </a:p>
          </p:txBody>
        </p:sp>
        <p:sp>
          <p:nvSpPr>
            <p:cNvPr id="421" name="Google Shape;421;p16"/>
            <p:cNvSpPr txBox="1"/>
            <p:nvPr/>
          </p:nvSpPr>
          <p:spPr>
            <a:xfrm>
              <a:off x="572802" y="2629115"/>
              <a:ext cx="5645675" cy="3490304"/>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a:solidFill>
                    <a:schemeClr val="dk1"/>
                  </a:solidFill>
                  <a:latin typeface="+mn-lt"/>
                  <a:ea typeface="Calibri"/>
                  <a:cs typeface="Calibri"/>
                  <a:sym typeface="Calibri"/>
                </a:rPr>
                <a:t>Nightly builds on CRD clusters </a:t>
              </a:r>
              <a:r>
                <a:rPr lang="en-US" sz="1400" b="1" dirty="0" err="1">
                  <a:solidFill>
                    <a:schemeClr val="dk1"/>
                  </a:solidFill>
                  <a:latin typeface="+mn-lt"/>
                  <a:ea typeface="Calibri"/>
                  <a:cs typeface="Calibri"/>
                  <a:sym typeface="Calibri"/>
                </a:rPr>
                <a:t>Battra</a:t>
              </a:r>
              <a:r>
                <a:rPr lang="en-US" sz="1400" b="1" dirty="0">
                  <a:solidFill>
                    <a:schemeClr val="dk1"/>
                  </a:solidFill>
                  <a:latin typeface="+mn-lt"/>
                  <a:ea typeface="Calibri"/>
                  <a:cs typeface="Calibri"/>
                  <a:sym typeface="Calibri"/>
                </a:rPr>
                <a:t> (CPU) and Garuda (GPU)</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night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See https://</a:t>
              </a:r>
              <a:r>
                <a:rPr lang="en-US" sz="1400" dirty="0" err="1">
                  <a:solidFill>
                    <a:schemeClr val="dk1"/>
                  </a:solidFill>
                  <a:latin typeface="+mn-lt"/>
                  <a:ea typeface="Calibri"/>
                  <a:cs typeface="Calibri"/>
                  <a:sym typeface="Calibri"/>
                </a:rPr>
                <a:t>github.com</a:t>
              </a:r>
              <a:r>
                <a:rPr lang="en-US" sz="1400" dirty="0">
                  <a:solidFill>
                    <a:schemeClr val="dk1"/>
                  </a:solidFill>
                  <a:latin typeface="+mn-lt"/>
                  <a:ea typeface="Calibri"/>
                  <a:cs typeface="Calibri"/>
                  <a:sym typeface="Calibri"/>
                </a:rPr>
                <a:t>/ECP-</a:t>
              </a:r>
              <a:r>
                <a:rPr lang="en-US" sz="1400" dirty="0" err="1">
                  <a:solidFill>
                    <a:schemeClr val="dk1"/>
                  </a:solidFill>
                  <a:latin typeface="+mn-lt"/>
                  <a:ea typeface="Calibri"/>
                  <a:cs typeface="Calibri"/>
                  <a:sym typeface="Calibri"/>
                </a:rPr>
                <a:t>WarpX</a:t>
              </a:r>
              <a:r>
                <a:rPr lang="en-US" sz="1400" dirty="0">
                  <a:solidFill>
                    <a:schemeClr val="dk1"/>
                  </a:solidFill>
                  <a:latin typeface="+mn-lt"/>
                  <a:ea typeface="Calibri"/>
                  <a:cs typeface="Calibri"/>
                  <a:sym typeface="Calibri"/>
                </a:rPr>
                <a:t>/</a:t>
              </a:r>
              <a:r>
                <a:rPr lang="en-US" sz="1400" dirty="0" err="1">
                  <a:solidFill>
                    <a:schemeClr val="dk1"/>
                  </a:solidFill>
                  <a:latin typeface="+mn-lt"/>
                  <a:ea typeface="Calibri"/>
                  <a:cs typeface="Calibri"/>
                  <a:sym typeface="Calibri"/>
                </a:rPr>
                <a:t>regression_testing</a:t>
              </a: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Compare with ref to machine precision</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Published at </a:t>
              </a:r>
              <a:r>
                <a:rPr lang="en-US" sz="1400" u="sng" dirty="0">
                  <a:solidFill>
                    <a:schemeClr val="dk1"/>
                  </a:solidFill>
                  <a:latin typeface="+mn-lt"/>
                  <a:ea typeface="Calibri"/>
                  <a:cs typeface="Calibri"/>
                  <a:sym typeface="Calibri"/>
                  <a:hlinkClick r:id="rId3">
                    <a:extLst>
                      <a:ext uri="{A12FA001-AC4F-418D-AE19-62706E023703}">
                        <ahyp:hlinkClr xmlns:ahyp="http://schemas.microsoft.com/office/drawing/2018/hyperlinkcolor" val="tx"/>
                      </a:ext>
                    </a:extLst>
                  </a:hlinkClick>
                </a:rPr>
                <a:t>https://ccse.lbl.gov/pub/RegressionTesting/WarpX/</a:t>
              </a:r>
              <a:endParaRPr sz="1400" dirty="0">
                <a:solidFill>
                  <a:schemeClr val="dk1"/>
                </a:solidFill>
                <a:latin typeface="+mn-lt"/>
                <a:ea typeface="Calibri"/>
                <a:cs typeface="Calibri"/>
                <a:sym typeface="Calibri"/>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Catch everything (and more)</a:t>
              </a:r>
              <a:endParaRPr sz="1400" dirty="0">
                <a:solidFill>
                  <a:schemeClr val="dk1"/>
                </a:solidFill>
                <a:latin typeface="+mn-lt"/>
                <a:ea typeface="Calibri"/>
                <a:cs typeface="Calibri"/>
                <a:sym typeface="Calibri"/>
              </a:endParaRPr>
            </a:p>
          </p:txBody>
        </p:sp>
        <p:sp>
          <p:nvSpPr>
            <p:cNvPr id="422" name="Google Shape;422;p16"/>
            <p:cNvSpPr txBox="1"/>
            <p:nvPr/>
          </p:nvSpPr>
          <p:spPr>
            <a:xfrm>
              <a:off x="3583713" y="697774"/>
              <a:ext cx="2276711" cy="481348"/>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dirty="0" err="1">
                  <a:solidFill>
                    <a:schemeClr val="dk1"/>
                  </a:solidFill>
                  <a:latin typeface="+mn-lt"/>
                  <a:ea typeface="Calibri"/>
                  <a:cs typeface="Calibri"/>
                  <a:sym typeface="Calibri"/>
                </a:rPr>
                <a:t>WarpX-tests.ini</a:t>
              </a:r>
              <a:endParaRPr dirty="0">
                <a:solidFill>
                  <a:schemeClr val="dk1"/>
                </a:solidFill>
                <a:latin typeface="+mn-lt"/>
                <a:ea typeface="Calibri"/>
                <a:cs typeface="Calibri"/>
                <a:sym typeface="Calibri"/>
              </a:endParaRPr>
            </a:p>
          </p:txBody>
        </p:sp>
        <p:sp>
          <p:nvSpPr>
            <p:cNvPr id="423" name="Google Shape;423;p16"/>
            <p:cNvSpPr txBox="1"/>
            <p:nvPr/>
          </p:nvSpPr>
          <p:spPr>
            <a:xfrm>
              <a:off x="7934388" y="653799"/>
              <a:ext cx="3423514" cy="962782"/>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WarpX</a:t>
              </a:r>
              <a:r>
                <a:rPr lang="en-US" sz="1400" dirty="0">
                  <a:solidFill>
                    <a:schemeClr val="dk1"/>
                  </a:solidFill>
                  <a:latin typeface="Courier"/>
                  <a:ea typeface="Courier"/>
                  <a:cs typeface="Courier"/>
                  <a:sym typeface="Courier"/>
                </a:rPr>
                <a:t>/Examples/</a:t>
              </a:r>
              <a:endParaRPr dirty="0"/>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Input files</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Analysis script</a:t>
              </a:r>
              <a:endParaRPr dirty="0">
                <a:latin typeface="+mn-lt"/>
              </a:endParaRPr>
            </a:p>
          </p:txBody>
        </p:sp>
        <p:sp>
          <p:nvSpPr>
            <p:cNvPr id="424" name="Google Shape;424;p16"/>
            <p:cNvSpPr txBox="1"/>
            <p:nvPr/>
          </p:nvSpPr>
          <p:spPr>
            <a:xfrm>
              <a:off x="7578011" y="2866987"/>
              <a:ext cx="4547917" cy="3490305"/>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err="1">
                  <a:solidFill>
                    <a:schemeClr val="dk1"/>
                  </a:solidFill>
                  <a:latin typeface="+mn-lt"/>
                  <a:ea typeface="Calibri"/>
                  <a:cs typeface="Calibri"/>
                  <a:sym typeface="Calibri"/>
                </a:rPr>
                <a:t>TravisCI</a:t>
              </a:r>
              <a:r>
                <a:rPr lang="en-US" sz="1400" b="1" dirty="0">
                  <a:solidFill>
                    <a:schemeClr val="dk1"/>
                  </a:solidFill>
                  <a:latin typeface="+mn-lt"/>
                  <a:ea typeface="Calibri"/>
                  <a:cs typeface="Calibri"/>
                  <a:sym typeface="Calibri"/>
                </a:rPr>
                <a:t> tests on every commit on GitHub</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time you push on a branch with open PR</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GitHub tells you when they fail</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Jobs are submitted by batch (see .</a:t>
              </a:r>
              <a:r>
                <a:rPr lang="en-US" sz="1400" dirty="0" err="1">
                  <a:solidFill>
                    <a:schemeClr val="dk1"/>
                  </a:solidFill>
                  <a:latin typeface="+mn-lt"/>
                  <a:ea typeface="Calibri"/>
                  <a:cs typeface="Calibri"/>
                  <a:sym typeface="Calibri"/>
                </a:rPr>
                <a:t>travis.yml</a:t>
              </a:r>
              <a:r>
                <a:rPr lang="en-US" sz="1400" dirty="0">
                  <a:solidFill>
                    <a:schemeClr val="dk1"/>
                  </a:solidFill>
                  <a:latin typeface="+mn-lt"/>
                  <a:ea typeface="Calibri"/>
                  <a:cs typeface="Calibri"/>
                  <a:sym typeface="Calibri"/>
                </a:rPr>
                <a: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Only tests compilation, run and analysis!!</a:t>
              </a:r>
              <a:endParaRPr dirty="0">
                <a:latin typeface="+mn-lt"/>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Only catch what we ask for</a:t>
              </a:r>
              <a:endParaRPr sz="1400" dirty="0">
                <a:solidFill>
                  <a:schemeClr val="dk1"/>
                </a:solidFill>
                <a:latin typeface="+mn-lt"/>
                <a:ea typeface="Calibri"/>
                <a:cs typeface="Calibri"/>
                <a:sym typeface="Calibri"/>
              </a:endParaRPr>
            </a:p>
          </p:txBody>
        </p:sp>
        <p:cxnSp>
          <p:nvCxnSpPr>
            <p:cNvPr id="425" name="Google Shape;425;p16"/>
            <p:cNvCxnSpPr>
              <a:cxnSpLocks/>
              <a:stCxn id="422" idx="2"/>
              <a:endCxn id="421" idx="0"/>
            </p:cNvCxnSpPr>
            <p:nvPr/>
          </p:nvCxnSpPr>
          <p:spPr>
            <a:xfrm flipH="1">
              <a:off x="3395640" y="1179122"/>
              <a:ext cx="1326429" cy="1449993"/>
            </a:xfrm>
            <a:prstGeom prst="straightConnector1">
              <a:avLst/>
            </a:prstGeom>
            <a:noFill/>
            <a:ln w="9525" cap="flat" cmpd="sng">
              <a:solidFill>
                <a:schemeClr val="dk1"/>
              </a:solidFill>
              <a:prstDash val="solid"/>
              <a:miter lim="800000"/>
              <a:headEnd type="none" w="sm" len="sm"/>
              <a:tailEnd type="triangle" w="med" len="med"/>
            </a:ln>
          </p:spPr>
        </p:cxnSp>
        <p:cxnSp>
          <p:nvCxnSpPr>
            <p:cNvPr id="426" name="Google Shape;426;p16"/>
            <p:cNvCxnSpPr>
              <a:cxnSpLocks/>
              <a:stCxn id="422" idx="2"/>
              <a:endCxn id="424" idx="0"/>
            </p:cNvCxnSpPr>
            <p:nvPr/>
          </p:nvCxnSpPr>
          <p:spPr>
            <a:xfrm>
              <a:off x="4722069" y="1179122"/>
              <a:ext cx="5129902" cy="1687864"/>
            </a:xfrm>
            <a:prstGeom prst="straightConnector1">
              <a:avLst/>
            </a:prstGeom>
            <a:noFill/>
            <a:ln w="9525" cap="flat" cmpd="sng">
              <a:solidFill>
                <a:schemeClr val="dk1"/>
              </a:solidFill>
              <a:prstDash val="solid"/>
              <a:miter lim="800000"/>
              <a:headEnd type="none" w="sm" len="sm"/>
              <a:tailEnd type="triangle" w="med" len="med"/>
            </a:ln>
          </p:spPr>
        </p:cxnSp>
        <p:sp>
          <p:nvSpPr>
            <p:cNvPr id="427" name="Google Shape;427;p16"/>
            <p:cNvSpPr txBox="1"/>
            <p:nvPr/>
          </p:nvSpPr>
          <p:spPr>
            <a:xfrm>
              <a:off x="6285165" y="1947169"/>
              <a:ext cx="3566805" cy="681947"/>
            </a:xfrm>
            <a:prstGeom prst="rect">
              <a:avLst/>
            </a:prstGeom>
            <a:solidFill>
              <a:schemeClr val="lt1"/>
            </a:solid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prepare_file_travis.py</a:t>
              </a:r>
              <a:endParaRPr sz="1400" dirty="0">
                <a:solidFill>
                  <a:schemeClr val="dk1"/>
                </a:solidFill>
                <a:latin typeface="Courier"/>
                <a:ea typeface="Courier"/>
                <a:cs typeface="Courier"/>
                <a:sym typeface="Courier"/>
              </a:endParaRPr>
            </a:p>
            <a:p>
              <a:pPr>
                <a:spcBef>
                  <a:spcPts val="0"/>
                </a:spcBef>
                <a:spcAft>
                  <a:spcPts val="0"/>
                </a:spcAft>
              </a:pPr>
              <a:r>
                <a:rPr lang="en-US" sz="1400" dirty="0">
                  <a:solidFill>
                    <a:schemeClr val="dk1"/>
                  </a:solidFill>
                  <a:latin typeface="Calibri"/>
                  <a:ea typeface="Calibri"/>
                  <a:cs typeface="Calibri"/>
                  <a:sym typeface="Calibri"/>
                </a:rPr>
                <a:t>* </a:t>
              </a:r>
              <a:r>
                <a:rPr lang="en-US" sz="1400" dirty="0">
                  <a:solidFill>
                    <a:schemeClr val="dk1"/>
                  </a:solidFill>
                  <a:latin typeface="+mn-lt"/>
                  <a:ea typeface="Calibri"/>
                  <a:cs typeface="Calibri"/>
                  <a:sym typeface="Calibri"/>
                </a:rPr>
                <a:t>reformat</a:t>
              </a:r>
              <a:endParaRPr sz="1400" dirty="0">
                <a:solidFill>
                  <a:schemeClr val="dk1"/>
                </a:solidFill>
                <a:latin typeface="+mn-lt"/>
                <a:ea typeface="Calibri"/>
                <a:cs typeface="Calibri"/>
                <a:sym typeface="Calibri"/>
              </a:endParaRPr>
            </a:p>
          </p:txBody>
        </p:sp>
        <p:sp>
          <p:nvSpPr>
            <p:cNvPr id="428" name="Google Shape;428;p16"/>
            <p:cNvSpPr/>
            <p:nvPr/>
          </p:nvSpPr>
          <p:spPr>
            <a:xfrm>
              <a:off x="7514408" y="534072"/>
              <a:ext cx="3337980" cy="1175225"/>
            </a:xfrm>
            <a:prstGeom prst="ellipse">
              <a:avLst/>
            </a:prstGeom>
            <a:noFill/>
            <a:ln w="12700" cap="flat" cmpd="sng">
              <a:solidFill>
                <a:srgbClr val="31538F"/>
              </a:solidFill>
              <a:prstDash val="solid"/>
              <a:miter lim="800000"/>
              <a:headEnd type="none" w="sm" len="sm"/>
              <a:tailEnd type="none" w="sm" len="sm"/>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Calibri"/>
                <a:ea typeface="Calibri"/>
                <a:cs typeface="Calibri"/>
                <a:sym typeface="Calibri"/>
              </a:endParaRPr>
            </a:p>
          </p:txBody>
        </p:sp>
        <p:cxnSp>
          <p:nvCxnSpPr>
            <p:cNvPr id="430" name="Google Shape;430;p16"/>
            <p:cNvCxnSpPr>
              <a:cxnSpLocks/>
              <a:stCxn id="422" idx="3"/>
              <a:endCxn id="428" idx="2"/>
            </p:cNvCxnSpPr>
            <p:nvPr/>
          </p:nvCxnSpPr>
          <p:spPr>
            <a:xfrm>
              <a:off x="5860423" y="938449"/>
              <a:ext cx="1653985" cy="183236"/>
            </a:xfrm>
            <a:prstGeom prst="straightConnector1">
              <a:avLst/>
            </a:prstGeom>
            <a:noFill/>
            <a:ln w="9525" cap="flat" cmpd="sng">
              <a:solidFill>
                <a:schemeClr val="dk1"/>
              </a:solidFill>
              <a:prstDash val="solid"/>
              <a:miter lim="800000"/>
              <a:headEnd type="triangle" w="med" len="med"/>
              <a:tailEnd type="none" w="sm" len="sm"/>
            </a:ln>
          </p:spPr>
        </p:cxnSp>
      </p:grpSp>
      <p:sp>
        <p:nvSpPr>
          <p:cNvPr id="2" name="Text Placeholder 4">
            <a:extLst>
              <a:ext uri="{FF2B5EF4-FFF2-40B4-BE49-F238E27FC236}">
                <a16:creationId xmlns:a16="http://schemas.microsoft.com/office/drawing/2014/main" id="{50CB9940-9211-40C0-6B5B-DB27D739724C}"/>
              </a:ext>
            </a:extLst>
          </p:cNvPr>
          <p:cNvSpPr txBox="1">
            <a:spLocks/>
          </p:cNvSpPr>
          <p:nvPr/>
        </p:nvSpPr>
        <p:spPr>
          <a:xfrm>
            <a:off x="2028781" y="204321"/>
            <a:ext cx="7889875" cy="3794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1600" i="1" dirty="0">
                <a:solidFill>
                  <a:schemeClr val="accent1">
                    <a:lumMod val="75000"/>
                  </a:schemeClr>
                </a:solidFill>
              </a:rPr>
              <a:t>PI: Jean-Luc </a:t>
            </a:r>
            <a:r>
              <a:rPr lang="en-US" sz="1600" i="1" dirty="0" err="1">
                <a:solidFill>
                  <a:schemeClr val="accent1">
                    <a:lumMod val="75000"/>
                  </a:schemeClr>
                </a:solidFill>
              </a:rPr>
              <a:t>Vay</a:t>
            </a:r>
            <a:r>
              <a:rPr lang="en-US" sz="1600" i="1" dirty="0">
                <a:solidFill>
                  <a:schemeClr val="accent1">
                    <a:lumMod val="75000"/>
                  </a:schemeClr>
                </a:solidFill>
              </a:rPr>
              <a:t> (LBNL) – DoE </a:t>
            </a:r>
            <a:r>
              <a:rPr lang="en-US" sz="1600" i="1" dirty="0" err="1">
                <a:solidFill>
                  <a:schemeClr val="accent1">
                    <a:lumMod val="75000"/>
                  </a:schemeClr>
                </a:solidFill>
              </a:rPr>
              <a:t>Exascale</a:t>
            </a:r>
            <a:r>
              <a:rPr lang="en-US" sz="1600" i="1" dirty="0">
                <a:solidFill>
                  <a:schemeClr val="accent1">
                    <a:lumMod val="75000"/>
                  </a:schemeClr>
                </a:solidFill>
              </a:rPr>
              <a:t> Computing Project (ECP)</a:t>
            </a:r>
          </a:p>
        </p:txBody>
      </p:sp>
      <p:pic>
        <p:nvPicPr>
          <p:cNvPr id="3" name="Picture 2">
            <a:extLst>
              <a:ext uri="{FF2B5EF4-FFF2-40B4-BE49-F238E27FC236}">
                <a16:creationId xmlns:a16="http://schemas.microsoft.com/office/drawing/2014/main" id="{47C4DDF4-31F5-A6DB-71C9-D4D00EF2E44C}"/>
              </a:ext>
            </a:extLst>
          </p:cNvPr>
          <p:cNvPicPr>
            <a:picLocks noChangeAspect="1"/>
          </p:cNvPicPr>
          <p:nvPr/>
        </p:nvPicPr>
        <p:blipFill rotWithShape="1">
          <a:blip r:embed="rId4" cstate="hqprint"/>
          <a:srcRect/>
          <a:stretch/>
        </p:blipFill>
        <p:spPr>
          <a:xfrm>
            <a:off x="9566916" y="419666"/>
            <a:ext cx="2447867" cy="1815409"/>
          </a:xfrm>
          <a:prstGeom prst="rect">
            <a:avLst/>
          </a:prstGeom>
          <a:effectLst>
            <a:outerShdw blurRad="50800" dist="38100" dir="8100000" algn="tr" rotWithShape="0">
              <a:prstClr val="black">
                <a:alpha val="40000"/>
              </a:prstClr>
            </a:outerShdw>
          </a:effectLst>
        </p:spPr>
      </p:pic>
      <p:sp>
        <p:nvSpPr>
          <p:cNvPr id="4" name="TextBox 62">
            <a:extLst>
              <a:ext uri="{FF2B5EF4-FFF2-40B4-BE49-F238E27FC236}">
                <a16:creationId xmlns:a16="http://schemas.microsoft.com/office/drawing/2014/main" id="{A835855C-5A11-D8A9-8E49-223B3F95690F}"/>
              </a:ext>
            </a:extLst>
          </p:cNvPr>
          <p:cNvSpPr txBox="1">
            <a:spLocks noChangeArrowheads="1"/>
          </p:cNvSpPr>
          <p:nvPr/>
        </p:nvSpPr>
        <p:spPr bwMode="auto">
          <a:xfrm>
            <a:off x="217168" y="517074"/>
            <a:ext cx="755332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GB" altLang="en-US" sz="1100" dirty="0">
                <a:latin typeface="+mn-lt"/>
              </a:rPr>
              <a:t>A. Almgren, L. D. Amorim, J. Bell,  L. </a:t>
            </a:r>
            <a:r>
              <a:rPr lang="en-GB" altLang="en-US" sz="1100" dirty="0" err="1">
                <a:latin typeface="+mn-lt"/>
              </a:rPr>
              <a:t>Fedeli</a:t>
            </a:r>
            <a:r>
              <a:rPr lang="en-GB" altLang="en-US" sz="1100" dirty="0">
                <a:latin typeface="+mn-lt"/>
              </a:rPr>
              <a:t>, L. Ge, K. Gott, D. P. Grote, A. </a:t>
            </a:r>
            <a:r>
              <a:rPr lang="en-GB" altLang="en-US" sz="1100" dirty="0" err="1">
                <a:latin typeface="+mn-lt"/>
              </a:rPr>
              <a:t>Huebl</a:t>
            </a:r>
            <a:r>
              <a:rPr lang="en-GB" altLang="en-US" sz="1100" dirty="0">
                <a:latin typeface="+mn-lt"/>
              </a:rPr>
              <a:t>, R. </a:t>
            </a:r>
            <a:r>
              <a:rPr lang="en-GB" altLang="en-US" sz="1100" dirty="0" err="1">
                <a:latin typeface="+mn-lt"/>
              </a:rPr>
              <a:t>Jambunathan</a:t>
            </a:r>
            <a:r>
              <a:rPr lang="en-GB" altLang="en-US" sz="1100" dirty="0">
                <a:latin typeface="+mn-lt"/>
              </a:rPr>
              <a:t>, R. </a:t>
            </a:r>
            <a:r>
              <a:rPr lang="en-GB" altLang="en-US" sz="1100" dirty="0" err="1">
                <a:latin typeface="+mn-lt"/>
              </a:rPr>
              <a:t>Lehe</a:t>
            </a:r>
            <a:r>
              <a:rPr lang="en-GB" altLang="en-US" sz="1100" dirty="0">
                <a:latin typeface="+mn-lt"/>
              </a:rPr>
              <a:t>, A. Myers, </a:t>
            </a:r>
          </a:p>
          <a:p>
            <a:pPr eaLnBrk="1" hangingPunct="1">
              <a:lnSpc>
                <a:spcPct val="100000"/>
              </a:lnSpc>
              <a:spcBef>
                <a:spcPct val="0"/>
              </a:spcBef>
              <a:buFontTx/>
              <a:buNone/>
            </a:pPr>
            <a:r>
              <a:rPr lang="en-GB" altLang="en-US" sz="1100" dirty="0">
                <a:latin typeface="+mn-lt"/>
              </a:rPr>
              <a:t>M. Rowan, O. </a:t>
            </a:r>
            <a:r>
              <a:rPr lang="en-GB" altLang="en-US" sz="1100" dirty="0" err="1">
                <a:latin typeface="+mn-lt"/>
              </a:rPr>
              <a:t>Shapoval</a:t>
            </a:r>
            <a:r>
              <a:rPr lang="en-GB" altLang="en-US" sz="1100" dirty="0">
                <a:latin typeface="+mn-lt"/>
              </a:rPr>
              <a:t>, M. </a:t>
            </a:r>
            <a:r>
              <a:rPr lang="en-GB" altLang="en-US" sz="1100" dirty="0" err="1">
                <a:latin typeface="+mn-lt"/>
              </a:rPr>
              <a:t>Thévenet</a:t>
            </a:r>
            <a:r>
              <a:rPr lang="en-GB" altLang="en-US" sz="1100" dirty="0">
                <a:latin typeface="+mn-lt"/>
              </a:rPr>
              <a:t>, J.-L. </a:t>
            </a:r>
            <a:r>
              <a:rPr lang="en-GB" altLang="en-US" sz="1100" dirty="0" err="1">
                <a:latin typeface="+mn-lt"/>
              </a:rPr>
              <a:t>Vay</a:t>
            </a:r>
            <a:r>
              <a:rPr lang="en-GB" altLang="en-US" sz="1100" dirty="0">
                <a:latin typeface="+mn-lt"/>
              </a:rPr>
              <a:t>, H. </a:t>
            </a:r>
            <a:r>
              <a:rPr lang="en-GB" altLang="en-US" sz="1100" dirty="0" err="1">
                <a:latin typeface="+mn-lt"/>
              </a:rPr>
              <a:t>Vincenti</a:t>
            </a:r>
            <a:r>
              <a:rPr lang="en-GB" altLang="en-US" sz="1100" dirty="0">
                <a:latin typeface="+mn-lt"/>
              </a:rPr>
              <a:t>, E. Yang, N. </a:t>
            </a:r>
            <a:r>
              <a:rPr lang="en-GB" altLang="en-US" sz="1100" dirty="0" err="1">
                <a:latin typeface="+mn-lt"/>
              </a:rPr>
              <a:t>Zaïm</a:t>
            </a:r>
            <a:r>
              <a:rPr lang="en-GB" altLang="en-US" sz="1100" dirty="0">
                <a:latin typeface="+mn-lt"/>
              </a:rPr>
              <a:t>, W. Zhang, Y. Zhao, E. </a:t>
            </a:r>
            <a:r>
              <a:rPr lang="en-GB" altLang="en-US" sz="1100" dirty="0" err="1">
                <a:latin typeface="+mn-lt"/>
              </a:rPr>
              <a:t>Zoni</a:t>
            </a:r>
            <a:endParaRPr lang="en-US" altLang="en-US" sz="1100" dirty="0">
              <a:latin typeface="+mn-lt"/>
            </a:endParaRPr>
          </a:p>
        </p:txBody>
      </p:sp>
      <p:sp>
        <p:nvSpPr>
          <p:cNvPr id="6" name="TextBox 5">
            <a:extLst>
              <a:ext uri="{FF2B5EF4-FFF2-40B4-BE49-F238E27FC236}">
                <a16:creationId xmlns:a16="http://schemas.microsoft.com/office/drawing/2014/main" id="{5E2328D1-E402-3C85-E612-C5CCB0CA198D}"/>
              </a:ext>
            </a:extLst>
          </p:cNvPr>
          <p:cNvSpPr txBox="1"/>
          <p:nvPr/>
        </p:nvSpPr>
        <p:spPr>
          <a:xfrm>
            <a:off x="217168" y="1066742"/>
            <a:ext cx="6096000" cy="646331"/>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mn-lt"/>
                <a:ea typeface="Calibri"/>
                <a:cs typeface="Calibri"/>
                <a:sym typeface="Calibri"/>
              </a:rPr>
              <a:t>Developer Training, </a:t>
            </a:r>
            <a:r>
              <a:rPr lang="en-US" sz="1800" dirty="0" err="1">
                <a:solidFill>
                  <a:schemeClr val="dk1"/>
                </a:solidFill>
                <a:latin typeface="+mn-lt"/>
                <a:ea typeface="Calibri"/>
                <a:cs typeface="Calibri"/>
                <a:sym typeface="Calibri"/>
              </a:rPr>
              <a:t>Maxence</a:t>
            </a:r>
            <a:r>
              <a:rPr lang="en-US" sz="1800" dirty="0">
                <a:solidFill>
                  <a:schemeClr val="dk1"/>
                </a:solidFill>
                <a:latin typeface="+mn-lt"/>
                <a:ea typeface="Calibri"/>
                <a:cs typeface="Calibri"/>
                <a:sym typeface="Calibri"/>
              </a:rPr>
              <a:t> </a:t>
            </a:r>
            <a:r>
              <a:rPr lang="en-US" sz="1800" dirty="0" err="1">
                <a:solidFill>
                  <a:schemeClr val="dk1"/>
                </a:solidFill>
                <a:latin typeface="+mn-lt"/>
                <a:ea typeface="Calibri"/>
                <a:cs typeface="Calibri"/>
                <a:sym typeface="Calibri"/>
              </a:rPr>
              <a:t>Thévenet</a:t>
            </a:r>
            <a:r>
              <a:rPr lang="en-US" dirty="0">
                <a:solidFill>
                  <a:schemeClr val="dk1"/>
                </a:solidFill>
                <a:latin typeface="+mn-lt"/>
                <a:ea typeface="Calibri"/>
                <a:cs typeface="Calibri"/>
                <a:sym typeface="Calibri"/>
              </a:rPr>
              <a:t> (</a:t>
            </a:r>
            <a:r>
              <a:rPr lang="en-US" sz="1800" dirty="0">
                <a:solidFill>
                  <a:schemeClr val="dk1"/>
                </a:solidFill>
                <a:latin typeface="+mn-lt"/>
                <a:ea typeface="Calibri"/>
                <a:cs typeface="Calibri"/>
                <a:sym typeface="Calibri"/>
              </a:rPr>
              <a:t>LBNL) - 03/05/2020</a:t>
            </a:r>
            <a:endParaRPr lang="en-US" dirty="0">
              <a:latin typeface="+mn-lt"/>
            </a:endParaRPr>
          </a:p>
        </p:txBody>
      </p:sp>
      <p:sp>
        <p:nvSpPr>
          <p:cNvPr id="18" name="TextBox 17">
            <a:extLst>
              <a:ext uri="{FF2B5EF4-FFF2-40B4-BE49-F238E27FC236}">
                <a16:creationId xmlns:a16="http://schemas.microsoft.com/office/drawing/2014/main" id="{20891708-3E42-F594-91F4-4033C0E7779C}"/>
              </a:ext>
            </a:extLst>
          </p:cNvPr>
          <p:cNvSpPr txBox="1"/>
          <p:nvPr/>
        </p:nvSpPr>
        <p:spPr>
          <a:xfrm>
            <a:off x="525643" y="6034702"/>
            <a:ext cx="6096000" cy="369332"/>
          </a:xfrm>
          <a:prstGeom prst="rect">
            <a:avLst/>
          </a:prstGeom>
          <a:noFill/>
        </p:spPr>
        <p:txBody>
          <a:bodyPr wrap="square">
            <a:spAutoFit/>
          </a:bodyPr>
          <a:lstStyle/>
          <a:p>
            <a:r>
              <a:rPr lang="en-US" dirty="0">
                <a:hlinkClick r:id="rId5"/>
              </a:rPr>
              <a:t>https://warpx.readthedocs.io/</a:t>
            </a:r>
            <a:endParaRPr lang="en-US" dirty="0"/>
          </a:p>
        </p:txBody>
      </p:sp>
    </p:spTree>
    <p:extLst>
      <p:ext uri="{BB962C8B-B14F-4D97-AF65-F5344CB8AC3E}">
        <p14:creationId xmlns:p14="http://schemas.microsoft.com/office/powerpoint/2010/main" val="35435102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35E8E16-933F-1AFD-2256-8CEB22A19BC5}"/>
              </a:ext>
            </a:extLst>
          </p:cNvPr>
          <p:cNvSpPr/>
          <p:nvPr/>
        </p:nvSpPr>
        <p:spPr>
          <a:xfrm>
            <a:off x="7670833" y="5963478"/>
            <a:ext cx="4517991" cy="91440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682C3144-D87D-9A7B-ED8D-41C1B174EB0F}"/>
              </a:ext>
            </a:extLst>
          </p:cNvPr>
          <p:cNvSpPr txBox="1"/>
          <p:nvPr/>
        </p:nvSpPr>
        <p:spPr>
          <a:xfrm>
            <a:off x="669242" y="5963477"/>
            <a:ext cx="11057416" cy="646331"/>
          </a:xfrm>
          <a:prstGeom prst="rect">
            <a:avLst/>
          </a:prstGeom>
          <a:noFill/>
        </p:spPr>
        <p:txBody>
          <a:bodyPr wrap="square">
            <a:spAutoFit/>
          </a:bodyPr>
          <a:lstStyle/>
          <a:p>
            <a:pPr algn="l"/>
            <a:r>
              <a:rPr lang="en-US" b="0" i="0" u="none" strike="noStrike" dirty="0">
                <a:solidFill>
                  <a:srgbClr val="1A0DAB"/>
                </a:solidFill>
                <a:effectLst/>
                <a:latin typeface="Arial" panose="020B0604020202020204" pitchFamily="34" charset="0"/>
                <a:hlinkClick r:id="rId3"/>
              </a:rPr>
              <a:t>An Automated Performance Evaluation Framework for the GINKGO Software Ecosystem</a:t>
            </a:r>
            <a:r>
              <a:rPr lang="en-US" u="none" strike="noStrike" dirty="0">
                <a:solidFill>
                  <a:srgbClr val="222222"/>
                </a:solidFill>
                <a:latin typeface="Arial" panose="020B0604020202020204" pitchFamily="34" charset="0"/>
              </a:rPr>
              <a:t> </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Anzt</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Cojean</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Flegar</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Grützmacher</a:t>
            </a:r>
            <a:r>
              <a:rPr lang="en-US" b="0" i="0" dirty="0">
                <a:solidFill>
                  <a:srgbClr val="222222"/>
                </a:solidFill>
                <a:effectLst/>
                <a:latin typeface="Arial" panose="020B0604020202020204" pitchFamily="34" charset="0"/>
              </a:rPr>
              <a:t>, Nayak, </a:t>
            </a:r>
            <a:r>
              <a:rPr lang="en-US" b="0" i="0" dirty="0" err="1">
                <a:solidFill>
                  <a:srgbClr val="222222"/>
                </a:solidFill>
                <a:effectLst/>
                <a:latin typeface="Arial" panose="020B0604020202020204" pitchFamily="34" charset="0"/>
              </a:rPr>
              <a:t>Ribizel</a:t>
            </a:r>
            <a:r>
              <a:rPr lang="en-US" b="0" i="0" dirty="0">
                <a:solidFill>
                  <a:srgbClr val="222222"/>
                </a:solidFill>
                <a:effectLst/>
                <a:latin typeface="Arial" panose="020B0604020202020204" pitchFamily="34" charset="0"/>
              </a:rPr>
              <a:t>, 90</a:t>
            </a:r>
            <a:r>
              <a:rPr lang="en-US" b="0" i="0" baseline="30000" dirty="0">
                <a:solidFill>
                  <a:srgbClr val="222222"/>
                </a:solidFill>
                <a:effectLst/>
                <a:latin typeface="Arial" panose="020B0604020202020204" pitchFamily="34" charset="0"/>
              </a:rPr>
              <a:t>th</a:t>
            </a:r>
            <a:r>
              <a:rPr lang="en-US" b="0" i="0" dirty="0">
                <a:solidFill>
                  <a:srgbClr val="222222"/>
                </a:solidFill>
                <a:effectLst/>
                <a:latin typeface="Arial" panose="020B0604020202020204" pitchFamily="34" charset="0"/>
              </a:rPr>
              <a:t> Int'l Meeting of Int'l Assoc. Appl. Math. And Mech. (2019).</a:t>
            </a:r>
          </a:p>
        </p:txBody>
      </p:sp>
      <p:grpSp>
        <p:nvGrpSpPr>
          <p:cNvPr id="13" name="Group 12">
            <a:extLst>
              <a:ext uri="{FF2B5EF4-FFF2-40B4-BE49-F238E27FC236}">
                <a16:creationId xmlns:a16="http://schemas.microsoft.com/office/drawing/2014/main" id="{85CD1FD8-FC52-F298-3C18-4A5B6AD6D2F2}"/>
              </a:ext>
            </a:extLst>
          </p:cNvPr>
          <p:cNvGrpSpPr/>
          <p:nvPr/>
        </p:nvGrpSpPr>
        <p:grpSpPr>
          <a:xfrm>
            <a:off x="203165" y="367081"/>
            <a:ext cx="8670975" cy="5527635"/>
            <a:chOff x="1615276" y="367574"/>
            <a:chExt cx="8670975" cy="5527635"/>
          </a:xfrm>
        </p:grpSpPr>
        <p:pic>
          <p:nvPicPr>
            <p:cNvPr id="5" name="Picture 4" descr="Diagram&#10;&#10;Description automatically generated">
              <a:extLst>
                <a:ext uri="{FF2B5EF4-FFF2-40B4-BE49-F238E27FC236}">
                  <a16:creationId xmlns:a16="http://schemas.microsoft.com/office/drawing/2014/main" id="{C5C5EF9E-91ED-8C0B-4AD4-B7E83969B3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276" y="367574"/>
              <a:ext cx="8670975" cy="5527635"/>
            </a:xfrm>
            <a:prstGeom prst="rect">
              <a:avLst/>
            </a:prstGeom>
          </p:spPr>
        </p:pic>
        <p:sp>
          <p:nvSpPr>
            <p:cNvPr id="8" name="TextBox 7">
              <a:extLst>
                <a:ext uri="{FF2B5EF4-FFF2-40B4-BE49-F238E27FC236}">
                  <a16:creationId xmlns:a16="http://schemas.microsoft.com/office/drawing/2014/main" id="{4BC734E2-A38C-D485-74F4-78A11FD69D4D}"/>
                </a:ext>
              </a:extLst>
            </p:cNvPr>
            <p:cNvSpPr txBox="1"/>
            <p:nvPr/>
          </p:nvSpPr>
          <p:spPr>
            <a:xfrm>
              <a:off x="2997213" y="1958632"/>
              <a:ext cx="5402142" cy="646331"/>
            </a:xfrm>
            <a:prstGeom prst="rect">
              <a:avLst/>
            </a:prstGeom>
            <a:noFill/>
          </p:spPr>
          <p:txBody>
            <a:bodyPr wrap="square">
              <a:spAutoFit/>
            </a:bodyPr>
            <a:lstStyle/>
            <a:p>
              <a:r>
                <a:rPr lang="en-US" b="0" i="0" dirty="0">
                  <a:solidFill>
                    <a:srgbClr val="212529"/>
                  </a:solidFill>
                  <a:effectLst/>
                  <a:latin typeface="Computer Modern Serif"/>
                </a:rPr>
                <a:t>memory leaks, threading issues, detection of bugs thanks to static code analyzers, etc.</a:t>
              </a:r>
              <a:endParaRPr lang="en-US" dirty="0"/>
            </a:p>
          </p:txBody>
        </p:sp>
        <p:sp>
          <p:nvSpPr>
            <p:cNvPr id="10" name="TextBox 9">
              <a:extLst>
                <a:ext uri="{FF2B5EF4-FFF2-40B4-BE49-F238E27FC236}">
                  <a16:creationId xmlns:a16="http://schemas.microsoft.com/office/drawing/2014/main" id="{2ECCF396-A396-7B7F-03AE-F6FC8EEA948F}"/>
                </a:ext>
              </a:extLst>
            </p:cNvPr>
            <p:cNvSpPr txBox="1"/>
            <p:nvPr/>
          </p:nvSpPr>
          <p:spPr>
            <a:xfrm>
              <a:off x="5698284" y="2520841"/>
              <a:ext cx="3410992" cy="369332"/>
            </a:xfrm>
            <a:prstGeom prst="rect">
              <a:avLst/>
            </a:prstGeom>
            <a:noFill/>
          </p:spPr>
          <p:txBody>
            <a:bodyPr wrap="square">
              <a:spAutoFit/>
            </a:bodyPr>
            <a:lstStyle/>
            <a:p>
              <a:r>
                <a:rPr lang="en-US" b="0" i="0" dirty="0">
                  <a:solidFill>
                    <a:srgbClr val="212529"/>
                  </a:solidFill>
                  <a:effectLst/>
                  <a:latin typeface="Computer Modern Serif"/>
                </a:rPr>
                <a:t>a comprehensive list of unit tests</a:t>
              </a:r>
              <a:endParaRPr lang="en-US" dirty="0"/>
            </a:p>
          </p:txBody>
        </p:sp>
      </p:grpSp>
      <p:pic>
        <p:nvPicPr>
          <p:cNvPr id="12" name="Picture 11">
            <a:extLst>
              <a:ext uri="{FF2B5EF4-FFF2-40B4-BE49-F238E27FC236}">
                <a16:creationId xmlns:a16="http://schemas.microsoft.com/office/drawing/2014/main" id="{4D84B2D7-318A-6EAF-2E0F-546198BF04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8543" y="4327826"/>
            <a:ext cx="5400282" cy="455720"/>
          </a:xfrm>
          <a:custGeom>
            <a:avLst/>
            <a:gdLst>
              <a:gd name="connsiteX0" fmla="*/ 0 w 5400282"/>
              <a:gd name="connsiteY0" fmla="*/ 0 h 455720"/>
              <a:gd name="connsiteX1" fmla="*/ 567030 w 5400282"/>
              <a:gd name="connsiteY1" fmla="*/ 0 h 455720"/>
              <a:gd name="connsiteX2" fmla="*/ 1296068 w 5400282"/>
              <a:gd name="connsiteY2" fmla="*/ 0 h 455720"/>
              <a:gd name="connsiteX3" fmla="*/ 1917100 w 5400282"/>
              <a:gd name="connsiteY3" fmla="*/ 0 h 455720"/>
              <a:gd name="connsiteX4" fmla="*/ 2484130 w 5400282"/>
              <a:gd name="connsiteY4" fmla="*/ 0 h 455720"/>
              <a:gd name="connsiteX5" fmla="*/ 3213168 w 5400282"/>
              <a:gd name="connsiteY5" fmla="*/ 0 h 455720"/>
              <a:gd name="connsiteX6" fmla="*/ 3888203 w 5400282"/>
              <a:gd name="connsiteY6" fmla="*/ 0 h 455720"/>
              <a:gd name="connsiteX7" fmla="*/ 4563238 w 5400282"/>
              <a:gd name="connsiteY7" fmla="*/ 0 h 455720"/>
              <a:gd name="connsiteX8" fmla="*/ 5400282 w 5400282"/>
              <a:gd name="connsiteY8" fmla="*/ 0 h 455720"/>
              <a:gd name="connsiteX9" fmla="*/ 5400282 w 5400282"/>
              <a:gd name="connsiteY9" fmla="*/ 455720 h 455720"/>
              <a:gd name="connsiteX10" fmla="*/ 4833252 w 5400282"/>
              <a:gd name="connsiteY10" fmla="*/ 455720 h 455720"/>
              <a:gd name="connsiteX11" fmla="*/ 4320226 w 5400282"/>
              <a:gd name="connsiteY11" fmla="*/ 455720 h 455720"/>
              <a:gd name="connsiteX12" fmla="*/ 3591188 w 5400282"/>
              <a:gd name="connsiteY12" fmla="*/ 455720 h 455720"/>
              <a:gd name="connsiteX13" fmla="*/ 3024158 w 5400282"/>
              <a:gd name="connsiteY13" fmla="*/ 455720 h 455720"/>
              <a:gd name="connsiteX14" fmla="*/ 2295120 w 5400282"/>
              <a:gd name="connsiteY14" fmla="*/ 455720 h 455720"/>
              <a:gd name="connsiteX15" fmla="*/ 1512079 w 5400282"/>
              <a:gd name="connsiteY15" fmla="*/ 455720 h 455720"/>
              <a:gd name="connsiteX16" fmla="*/ 891047 w 5400282"/>
              <a:gd name="connsiteY16" fmla="*/ 455720 h 455720"/>
              <a:gd name="connsiteX17" fmla="*/ 0 w 5400282"/>
              <a:gd name="connsiteY17" fmla="*/ 455720 h 455720"/>
              <a:gd name="connsiteX18" fmla="*/ 0 w 5400282"/>
              <a:gd name="connsiteY18" fmla="*/ 0 h 455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00282" h="455720" fill="none" extrusionOk="0">
                <a:moveTo>
                  <a:pt x="0" y="0"/>
                </a:moveTo>
                <a:cubicBezTo>
                  <a:pt x="275769" y="13218"/>
                  <a:pt x="370478" y="-5868"/>
                  <a:pt x="567030" y="0"/>
                </a:cubicBezTo>
                <a:cubicBezTo>
                  <a:pt x="763582" y="5868"/>
                  <a:pt x="983207" y="-33702"/>
                  <a:pt x="1296068" y="0"/>
                </a:cubicBezTo>
                <a:cubicBezTo>
                  <a:pt x="1608929" y="33702"/>
                  <a:pt x="1643766" y="25328"/>
                  <a:pt x="1917100" y="0"/>
                </a:cubicBezTo>
                <a:cubicBezTo>
                  <a:pt x="2190434" y="-25328"/>
                  <a:pt x="2294038" y="-24383"/>
                  <a:pt x="2484130" y="0"/>
                </a:cubicBezTo>
                <a:cubicBezTo>
                  <a:pt x="2674222" y="24383"/>
                  <a:pt x="3003925" y="-10001"/>
                  <a:pt x="3213168" y="0"/>
                </a:cubicBezTo>
                <a:cubicBezTo>
                  <a:pt x="3422411" y="10001"/>
                  <a:pt x="3600313" y="5507"/>
                  <a:pt x="3888203" y="0"/>
                </a:cubicBezTo>
                <a:cubicBezTo>
                  <a:pt x="4176094" y="-5507"/>
                  <a:pt x="4238246" y="21976"/>
                  <a:pt x="4563238" y="0"/>
                </a:cubicBezTo>
                <a:cubicBezTo>
                  <a:pt x="4888230" y="-21976"/>
                  <a:pt x="5199746" y="-2658"/>
                  <a:pt x="5400282" y="0"/>
                </a:cubicBezTo>
                <a:cubicBezTo>
                  <a:pt x="5382490" y="221466"/>
                  <a:pt x="5408387" y="347427"/>
                  <a:pt x="5400282" y="455720"/>
                </a:cubicBezTo>
                <a:cubicBezTo>
                  <a:pt x="5230790" y="481700"/>
                  <a:pt x="4999865" y="480353"/>
                  <a:pt x="4833252" y="455720"/>
                </a:cubicBezTo>
                <a:cubicBezTo>
                  <a:pt x="4666639" y="431088"/>
                  <a:pt x="4476642" y="431933"/>
                  <a:pt x="4320226" y="455720"/>
                </a:cubicBezTo>
                <a:cubicBezTo>
                  <a:pt x="4163810" y="479507"/>
                  <a:pt x="3855437" y="434138"/>
                  <a:pt x="3591188" y="455720"/>
                </a:cubicBezTo>
                <a:cubicBezTo>
                  <a:pt x="3326939" y="477302"/>
                  <a:pt x="3178882" y="478964"/>
                  <a:pt x="3024158" y="455720"/>
                </a:cubicBezTo>
                <a:cubicBezTo>
                  <a:pt x="2869434" y="432477"/>
                  <a:pt x="2488659" y="481285"/>
                  <a:pt x="2295120" y="455720"/>
                </a:cubicBezTo>
                <a:cubicBezTo>
                  <a:pt x="2101581" y="430155"/>
                  <a:pt x="1865477" y="435534"/>
                  <a:pt x="1512079" y="455720"/>
                </a:cubicBezTo>
                <a:cubicBezTo>
                  <a:pt x="1158681" y="475906"/>
                  <a:pt x="1018858" y="469529"/>
                  <a:pt x="891047" y="455720"/>
                </a:cubicBezTo>
                <a:cubicBezTo>
                  <a:pt x="763236" y="441911"/>
                  <a:pt x="402377" y="453687"/>
                  <a:pt x="0" y="455720"/>
                </a:cubicBezTo>
                <a:cubicBezTo>
                  <a:pt x="-18221" y="292816"/>
                  <a:pt x="-4839" y="179209"/>
                  <a:pt x="0" y="0"/>
                </a:cubicBezTo>
                <a:close/>
              </a:path>
              <a:path w="5400282" h="455720" stroke="0" extrusionOk="0">
                <a:moveTo>
                  <a:pt x="0" y="0"/>
                </a:moveTo>
                <a:cubicBezTo>
                  <a:pt x="150763" y="-25366"/>
                  <a:pt x="362656" y="6841"/>
                  <a:pt x="621032" y="0"/>
                </a:cubicBezTo>
                <a:cubicBezTo>
                  <a:pt x="879408" y="-6841"/>
                  <a:pt x="893536" y="-2044"/>
                  <a:pt x="1134059" y="0"/>
                </a:cubicBezTo>
                <a:cubicBezTo>
                  <a:pt x="1374582" y="2044"/>
                  <a:pt x="1545917" y="-31291"/>
                  <a:pt x="1917100" y="0"/>
                </a:cubicBezTo>
                <a:cubicBezTo>
                  <a:pt x="2288283" y="31291"/>
                  <a:pt x="2385133" y="-23006"/>
                  <a:pt x="2538133" y="0"/>
                </a:cubicBezTo>
                <a:cubicBezTo>
                  <a:pt x="2691133" y="23006"/>
                  <a:pt x="2871460" y="-6015"/>
                  <a:pt x="3159165" y="0"/>
                </a:cubicBezTo>
                <a:cubicBezTo>
                  <a:pt x="3446870" y="6015"/>
                  <a:pt x="3757637" y="38956"/>
                  <a:pt x="3942206" y="0"/>
                </a:cubicBezTo>
                <a:cubicBezTo>
                  <a:pt x="4126775" y="-38956"/>
                  <a:pt x="4303264" y="-18961"/>
                  <a:pt x="4509235" y="0"/>
                </a:cubicBezTo>
                <a:cubicBezTo>
                  <a:pt x="4715206" y="18961"/>
                  <a:pt x="4988322" y="-12086"/>
                  <a:pt x="5400282" y="0"/>
                </a:cubicBezTo>
                <a:cubicBezTo>
                  <a:pt x="5408607" y="145715"/>
                  <a:pt x="5397056" y="243990"/>
                  <a:pt x="5400282" y="455720"/>
                </a:cubicBezTo>
                <a:cubicBezTo>
                  <a:pt x="5225979" y="478654"/>
                  <a:pt x="5093668" y="468992"/>
                  <a:pt x="4833252" y="455720"/>
                </a:cubicBezTo>
                <a:cubicBezTo>
                  <a:pt x="4572836" y="442449"/>
                  <a:pt x="4404285" y="441201"/>
                  <a:pt x="4158217" y="455720"/>
                </a:cubicBezTo>
                <a:cubicBezTo>
                  <a:pt x="3912149" y="470239"/>
                  <a:pt x="3719692" y="457678"/>
                  <a:pt x="3537185" y="455720"/>
                </a:cubicBezTo>
                <a:cubicBezTo>
                  <a:pt x="3354678" y="453762"/>
                  <a:pt x="2995816" y="458904"/>
                  <a:pt x="2754144" y="455720"/>
                </a:cubicBezTo>
                <a:cubicBezTo>
                  <a:pt x="2512472" y="452536"/>
                  <a:pt x="2247340" y="474307"/>
                  <a:pt x="1971103" y="455720"/>
                </a:cubicBezTo>
                <a:cubicBezTo>
                  <a:pt x="1694866" y="437133"/>
                  <a:pt x="1613293" y="473354"/>
                  <a:pt x="1404073" y="455720"/>
                </a:cubicBezTo>
                <a:cubicBezTo>
                  <a:pt x="1194853" y="438087"/>
                  <a:pt x="1014288" y="454122"/>
                  <a:pt x="729038" y="455720"/>
                </a:cubicBezTo>
                <a:cubicBezTo>
                  <a:pt x="443788" y="457318"/>
                  <a:pt x="363813" y="488542"/>
                  <a:pt x="0" y="455720"/>
                </a:cubicBezTo>
                <a:cubicBezTo>
                  <a:pt x="15524" y="272179"/>
                  <a:pt x="6110" y="185716"/>
                  <a:pt x="0" y="0"/>
                </a:cubicBezTo>
                <a:close/>
              </a:path>
            </a:pathLst>
          </a:custGeom>
          <a:ln w="22225">
            <a:solidFill>
              <a:schemeClr val="accent4">
                <a:lumMod val="75000"/>
              </a:schemeClr>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pic>
      <p:sp>
        <p:nvSpPr>
          <p:cNvPr id="2" name="Title 1">
            <a:extLst>
              <a:ext uri="{FF2B5EF4-FFF2-40B4-BE49-F238E27FC236}">
                <a16:creationId xmlns:a16="http://schemas.microsoft.com/office/drawing/2014/main" id="{064559B4-1440-A876-7293-3C35B13BA58E}"/>
              </a:ext>
            </a:extLst>
          </p:cNvPr>
          <p:cNvSpPr>
            <a:spLocks noGrp="1"/>
          </p:cNvSpPr>
          <p:nvPr>
            <p:ph type="title"/>
          </p:nvPr>
        </p:nvSpPr>
        <p:spPr>
          <a:xfrm>
            <a:off x="1816405" y="298984"/>
            <a:ext cx="6795842" cy="914400"/>
          </a:xfrm>
        </p:spPr>
        <p:txBody>
          <a:bodyPr/>
          <a:lstStyle/>
          <a:p>
            <a:r>
              <a:rPr lang="en-US" dirty="0"/>
              <a:t>Ginkgo Contribution Pipeline</a:t>
            </a:r>
          </a:p>
        </p:txBody>
      </p:sp>
    </p:spTree>
    <p:extLst>
      <p:ext uri="{BB962C8B-B14F-4D97-AF65-F5344CB8AC3E}">
        <p14:creationId xmlns:p14="http://schemas.microsoft.com/office/powerpoint/2010/main" val="21978414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54909" y="1141214"/>
            <a:ext cx="8428383" cy="697627"/>
          </a:xfrm>
          <a:prstGeom prst="rect">
            <a:avLst/>
          </a:prstGeom>
          <a:noFill/>
        </p:spPr>
        <p:txBody>
          <a:bodyPr wrap="square">
            <a:spAutoFit/>
          </a:bodyPr>
          <a:lstStyle/>
          <a:p>
            <a:pPr>
              <a:spcBef>
                <a:spcPts val="400"/>
              </a:spcBef>
            </a:pPr>
            <a:r>
              <a:rPr lang="en-US" dirty="0">
                <a:hlinkClick r:id="rId2"/>
              </a:rPr>
              <a:t>https://code.ornl.gov/8nt/namd-caar-reproducer</a:t>
            </a:r>
            <a:endParaRPr lang="en-US" dirty="0"/>
          </a:p>
          <a:p>
            <a:pPr>
              <a:spcBef>
                <a:spcPts val="400"/>
              </a:spcBef>
            </a:pPr>
            <a:r>
              <a:rPr lang="en-US" dirty="0">
                <a:hlinkClick r:id="rId3"/>
              </a:rPr>
              <a:t>https://docs.gitlab.com/ee/user/project/pages/</a:t>
            </a:r>
            <a:r>
              <a:rPr lang="en-US" dirty="0"/>
              <a:t> </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0" y="1860416"/>
            <a:ext cx="10204175" cy="4247317"/>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This deploys the documentation.</a:t>
            </a:r>
          </a:p>
          <a:p>
            <a:r>
              <a:rPr lang="en-US" dirty="0">
                <a:solidFill>
                  <a:schemeClr val="bg1">
                    <a:lumMod val="95000"/>
                  </a:schemeClr>
                </a:solidFill>
                <a:latin typeface="Monaco" pitchFamily="2" charset="77"/>
              </a:rPr>
              <a:t>pages:</a:t>
            </a:r>
          </a:p>
          <a:p>
            <a:r>
              <a:rPr lang="en-US" dirty="0">
                <a:solidFill>
                  <a:schemeClr val="bg1">
                    <a:lumMod val="95000"/>
                  </a:schemeClr>
                </a:solidFill>
                <a:latin typeface="Monaco" pitchFamily="2" charset="77"/>
              </a:rPr>
              <a:t>    stage: deploy</a:t>
            </a:r>
          </a:p>
          <a:p>
            <a:r>
              <a:rPr lang="en-US" dirty="0">
                <a:solidFill>
                  <a:schemeClr val="bg1">
                    <a:lumMod val="95000"/>
                  </a:schemeClr>
                </a:solidFill>
                <a:latin typeface="Monaco" pitchFamily="2" charset="77"/>
              </a:rPr>
              <a:t>    cache: # inherit settings</a:t>
            </a:r>
          </a:p>
          <a:p>
            <a:r>
              <a:rPr lang="en-US" dirty="0">
                <a:solidFill>
                  <a:schemeClr val="bg1">
                    <a:lumMod val="95000"/>
                  </a:schemeClr>
                </a:solidFill>
                <a:latin typeface="Monaco" pitchFamily="2" charset="77"/>
              </a:rPr>
              <a:t>        &lt;&lt;: *</a:t>
            </a:r>
            <a:r>
              <a:rPr lang="en-US" dirty="0" err="1">
                <a:solidFill>
                  <a:schemeClr val="bg1">
                    <a:lumMod val="95000"/>
                  </a:schemeClr>
                </a:solidFill>
                <a:latin typeface="Monaco" pitchFamily="2" charset="77"/>
              </a:rPr>
              <a:t>global_cache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policy: pull</a:t>
            </a:r>
          </a:p>
          <a:p>
            <a:r>
              <a:rPr lang="en-US" dirty="0">
                <a:solidFill>
                  <a:schemeClr val="bg1">
                    <a:lumMod val="95000"/>
                  </a:schemeClr>
                </a:solidFill>
                <a:latin typeface="Monaco" pitchFamily="2" charset="77"/>
              </a:rPr>
              <a:t>    artifacts:</a:t>
            </a:r>
          </a:p>
          <a:p>
            <a:r>
              <a:rPr lang="en-US" dirty="0">
                <a:solidFill>
                  <a:schemeClr val="bg1">
                    <a:lumMod val="95000"/>
                  </a:schemeClr>
                </a:solidFill>
                <a:latin typeface="Monaco" pitchFamily="2" charset="77"/>
              </a:rPr>
              <a:t>        paths:</a:t>
            </a:r>
          </a:p>
          <a:p>
            <a:r>
              <a:rPr lang="en-US" dirty="0">
                <a:solidFill>
                  <a:schemeClr val="bg1">
                    <a:lumMod val="95000"/>
                  </a:schemeClr>
                </a:solidFill>
                <a:latin typeface="Monaco" pitchFamily="2" charset="77"/>
              </a:rPr>
              <a:t>            - public</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before_script</a:t>
            </a:r>
            <a:r>
              <a:rPr lang="en-US" dirty="0">
                <a:solidFill>
                  <a:schemeClr val="bg1">
                    <a:lumMod val="95000"/>
                  </a:schemeClr>
                </a:solidFill>
                <a:latin typeface="Monaco" pitchFamily="2" charset="77"/>
              </a:rPr>
              <a:t>:</a:t>
            </a:r>
          </a:p>
          <a:p>
            <a:r>
              <a:rPr lang="en-US" dirty="0">
                <a:solidFill>
                  <a:schemeClr val="bg1">
                    <a:lumMod val="95000"/>
                  </a:schemeClr>
                </a:solidFill>
                <a:latin typeface="Monaco" pitchFamily="2" charset="77"/>
              </a:rPr>
              <a:t>        - *enable-</a:t>
            </a:r>
            <a:r>
              <a:rPr lang="en-US" dirty="0" err="1">
                <a:solidFill>
                  <a:schemeClr val="bg1">
                    <a:lumMod val="95000"/>
                  </a:schemeClr>
                </a:solidFill>
                <a:latin typeface="Monaco" pitchFamily="2" charset="77"/>
              </a:rPr>
              <a:t>venv</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script :</a:t>
            </a:r>
          </a:p>
          <a:p>
            <a:r>
              <a:rPr lang="en-US" dirty="0">
                <a:solidFill>
                  <a:schemeClr val="bg1">
                    <a:lumMod val="95000"/>
                  </a:schemeClr>
                </a:solidFill>
                <a:latin typeface="Monaco" pitchFamily="2" charset="77"/>
              </a:rPr>
              <a:t>        - echo "Deploying documentation ..."</a:t>
            </a:r>
          </a:p>
          <a:p>
            <a:r>
              <a:rPr lang="en-US" dirty="0">
                <a:solidFill>
                  <a:schemeClr val="bg1">
                    <a:lumMod val="95000"/>
                  </a:schemeClr>
                </a:solidFill>
                <a:latin typeface="Monaco" pitchFamily="2" charset="77"/>
              </a:rPr>
              <a:t>        - $NCP_TOP_LEVEL/bin/</a:t>
            </a:r>
            <a:r>
              <a:rPr lang="en-US" dirty="0" err="1">
                <a:solidFill>
                  <a:schemeClr val="bg1">
                    <a:lumMod val="95000"/>
                  </a:schemeClr>
                </a:solidFill>
                <a:latin typeface="Monaco" pitchFamily="2" charset="77"/>
              </a:rPr>
              <a:t>build_documentation.sh</a:t>
            </a:r>
            <a:r>
              <a:rPr lang="en-US" dirty="0">
                <a:solidFill>
                  <a:schemeClr val="bg1">
                    <a:lumMod val="95000"/>
                  </a:schemeClr>
                </a:solidFill>
                <a:latin typeface="Monaco" pitchFamily="2" charset="77"/>
              </a:rPr>
              <a:t> --publish-mode </a:t>
            </a:r>
            <a:r>
              <a:rPr lang="en-US" dirty="0" err="1">
                <a:solidFill>
                  <a:schemeClr val="bg1">
                    <a:lumMod val="95000"/>
                  </a:schemeClr>
                </a:solidFill>
                <a:latin typeface="Monaco" pitchFamily="2" charset="77"/>
              </a:rPr>
              <a:t>gitlab</a:t>
            </a:r>
            <a:r>
              <a:rPr lang="en-US" dirty="0">
                <a:solidFill>
                  <a:schemeClr val="bg1">
                    <a:lumMod val="95000"/>
                  </a:schemeClr>
                </a:solidFill>
                <a:latin typeface="Monaco" pitchFamily="2" charset="77"/>
              </a:rPr>
              <a:t>-pages --doc-top-level ${NCP_TOP_LEVEL}/documentation </a:t>
            </a:r>
          </a:p>
        </p:txBody>
      </p:sp>
      <p:pic>
        <p:nvPicPr>
          <p:cNvPr id="16386" name="Picture 2" descr="New projects for GitLab Pages">
            <a:extLst>
              <a:ext uri="{FF2B5EF4-FFF2-40B4-BE49-F238E27FC236}">
                <a16:creationId xmlns:a16="http://schemas.microsoft.com/office/drawing/2014/main" id="{E6AA7AD9-EC78-69FC-5D5E-EE504142C8F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97975" y="0"/>
            <a:ext cx="6545946" cy="5089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8049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693C1-FE3B-BB06-D310-06AF48F7B26A}"/>
              </a:ext>
            </a:extLst>
          </p:cNvPr>
          <p:cNvSpPr>
            <a:spLocks noGrp="1"/>
          </p:cNvSpPr>
          <p:nvPr>
            <p:ph type="title"/>
          </p:nvPr>
        </p:nvSpPr>
        <p:spPr/>
        <p:txBody>
          <a:bodyPr/>
          <a:lstStyle/>
          <a:p>
            <a:r>
              <a:rPr lang="en-US" dirty="0"/>
              <a:t>Team Experiences with CI</a:t>
            </a:r>
          </a:p>
        </p:txBody>
      </p:sp>
      <p:sp>
        <p:nvSpPr>
          <p:cNvPr id="4" name="TextBox 3">
            <a:extLst>
              <a:ext uri="{FF2B5EF4-FFF2-40B4-BE49-F238E27FC236}">
                <a16:creationId xmlns:a16="http://schemas.microsoft.com/office/drawing/2014/main" id="{2E48CD05-A26F-F83A-689E-228FDD9F2A84}"/>
              </a:ext>
            </a:extLst>
          </p:cNvPr>
          <p:cNvSpPr txBox="1"/>
          <p:nvPr/>
        </p:nvSpPr>
        <p:spPr>
          <a:xfrm>
            <a:off x="481506" y="1230214"/>
            <a:ext cx="8141632" cy="5016758"/>
          </a:xfrm>
          <a:prstGeom prst="rect">
            <a:avLst/>
          </a:prstGeom>
          <a:noFill/>
        </p:spPr>
        <p:txBody>
          <a:bodyPr wrap="square">
            <a:spAutoFit/>
          </a:bodyPr>
          <a:lstStyle/>
          <a:p>
            <a:pPr marL="285750" indent="-285750" algn="l">
              <a:buFont typeface="Arial" panose="020B0604020202020204" pitchFamily="34" charset="0"/>
              <a:buChar char="•"/>
            </a:pPr>
            <a:r>
              <a:rPr lang="en-US" sz="2000" b="0" i="0" dirty="0">
                <a:effectLst/>
                <a:latin typeface="+mn-lt"/>
              </a:rPr>
              <a:t>Commonalities:</a:t>
            </a:r>
          </a:p>
          <a:p>
            <a:pPr marL="742950" lvl="1" indent="-285750">
              <a:buFont typeface="Arial" panose="020B0604020202020204" pitchFamily="34" charset="0"/>
              <a:buChar char="•"/>
            </a:pPr>
            <a:r>
              <a:rPr lang="en-US" sz="2000" b="0" i="0" dirty="0">
                <a:effectLst/>
                <a:latin typeface="+mn-lt"/>
              </a:rPr>
              <a:t>comparing with “golden results” </a:t>
            </a:r>
            <a:br>
              <a:rPr lang="en-US" sz="2000" b="0" i="0" dirty="0">
                <a:effectLst/>
                <a:latin typeface="+mn-lt"/>
              </a:rPr>
            </a:br>
            <a:r>
              <a:rPr lang="en-US" sz="2000" b="0" i="0" dirty="0">
                <a:effectLst/>
                <a:latin typeface="+mn-lt"/>
              </a:rPr>
              <a:t>from full-program run</a:t>
            </a:r>
          </a:p>
          <a:p>
            <a:pPr marL="742950" lvl="1" indent="-285750">
              <a:buFont typeface="Arial" panose="020B0604020202020204" pitchFamily="34" charset="0"/>
              <a:buChar char="•"/>
            </a:pPr>
            <a:r>
              <a:rPr lang="en-US" sz="2000" b="0" i="0" dirty="0">
                <a:effectLst/>
                <a:latin typeface="+mn-lt"/>
              </a:rPr>
              <a:t>unique mindset needed to develop </a:t>
            </a:r>
            <a:br>
              <a:rPr lang="en-US" sz="2000" b="0" i="0" dirty="0">
                <a:effectLst/>
                <a:latin typeface="+mn-lt"/>
              </a:rPr>
            </a:br>
            <a:r>
              <a:rPr lang="en-US" sz="2000" b="0" i="0" dirty="0">
                <a:effectLst/>
                <a:latin typeface="+mn-lt"/>
              </a:rPr>
              <a:t>and maintain unit tests</a:t>
            </a:r>
            <a:endParaRPr lang="en-US" sz="2000" dirty="0">
              <a:latin typeface="+mn-lt"/>
            </a:endParaRPr>
          </a:p>
          <a:p>
            <a:pPr marL="742950" lvl="1" indent="-285750">
              <a:buFont typeface="Arial" panose="020B0604020202020204" pitchFamily="34" charset="0"/>
              <a:buChar char="•"/>
            </a:pPr>
            <a:r>
              <a:rPr lang="en-US" sz="2000" b="0" i="0" dirty="0">
                <a:effectLst/>
                <a:latin typeface="+mn-lt"/>
              </a:rPr>
              <a:t>"adding armor".</a:t>
            </a:r>
          </a:p>
          <a:p>
            <a:pPr marL="285750" indent="-285750">
              <a:buFont typeface="Arial" panose="020B0604020202020204" pitchFamily="34" charset="0"/>
              <a:buChar char="•"/>
            </a:pPr>
            <a:r>
              <a:rPr lang="en-US" sz="2000" b="0" i="0" dirty="0">
                <a:effectLst/>
                <a:latin typeface="+mn-lt"/>
              </a:rPr>
              <a:t>Most cited benefits:</a:t>
            </a:r>
          </a:p>
          <a:p>
            <a:pPr marL="742950" lvl="1" indent="-285750">
              <a:buFont typeface="Arial" panose="020B0604020202020204" pitchFamily="34" charset="0"/>
              <a:buChar char="•"/>
            </a:pPr>
            <a:r>
              <a:rPr lang="en-US" sz="2000" b="0" i="0" dirty="0">
                <a:effectLst/>
                <a:latin typeface="+mn-lt"/>
              </a:rPr>
              <a:t>identifying potential bugs early,</a:t>
            </a:r>
          </a:p>
          <a:p>
            <a:pPr marL="742950" lvl="1" indent="-285750">
              <a:buFont typeface="Arial" panose="020B0604020202020204" pitchFamily="34" charset="0"/>
              <a:buChar char="•"/>
            </a:pPr>
            <a:r>
              <a:rPr lang="en-US" sz="2000" b="0" i="0" dirty="0">
                <a:effectLst/>
                <a:latin typeface="+mn-lt"/>
              </a:rPr>
              <a:t>increasing the project’s ability to receive contributions</a:t>
            </a:r>
            <a:endParaRPr lang="en-US" sz="2000" dirty="0">
              <a:latin typeface="+mn-lt"/>
            </a:endParaRPr>
          </a:p>
          <a:p>
            <a:pPr marL="285750" indent="-285750">
              <a:buFont typeface="Arial" panose="020B0604020202020204" pitchFamily="34" charset="0"/>
              <a:buChar char="•"/>
            </a:pPr>
            <a:r>
              <a:rPr lang="en-US" sz="2000" b="0" i="0" dirty="0">
                <a:effectLst/>
                <a:latin typeface="+mn-lt"/>
              </a:rPr>
              <a:t>Most cited drawbacks:</a:t>
            </a:r>
          </a:p>
          <a:p>
            <a:pPr marL="742950" lvl="1" indent="-285750">
              <a:buFont typeface="Arial" panose="020B0604020202020204" pitchFamily="34" charset="0"/>
              <a:buChar char="•"/>
            </a:pPr>
            <a:r>
              <a:rPr lang="en-US" sz="2000" b="0" i="0" dirty="0">
                <a:effectLst/>
                <a:latin typeface="+mn-lt"/>
              </a:rPr>
              <a:t>Effort maintaining tests</a:t>
            </a:r>
          </a:p>
          <a:p>
            <a:pPr marL="742950" lvl="1" indent="-285750">
              <a:buFont typeface="Arial" panose="020B0604020202020204" pitchFamily="34" charset="0"/>
              <a:buChar char="•"/>
            </a:pPr>
            <a:r>
              <a:rPr lang="en-US" sz="2000" b="0" i="0" dirty="0">
                <a:effectLst/>
                <a:latin typeface="+mn-lt"/>
              </a:rPr>
              <a:t>trial-and-error running tools</a:t>
            </a:r>
          </a:p>
          <a:p>
            <a:pPr marL="742950" lvl="1" indent="-285750">
              <a:buFont typeface="Arial" panose="020B0604020202020204" pitchFamily="34" charset="0"/>
              <a:buChar char="•"/>
            </a:pPr>
            <a:r>
              <a:rPr lang="en-US" sz="2000" b="0" i="0" dirty="0">
                <a:effectLst/>
                <a:latin typeface="+mn-lt"/>
              </a:rPr>
              <a:t>long-running tests are annoying</a:t>
            </a:r>
          </a:p>
          <a:p>
            <a:pPr marL="742950" lvl="1" indent="-285750">
              <a:buFont typeface="Arial" panose="020B0604020202020204" pitchFamily="34" charset="0"/>
              <a:buChar char="•"/>
            </a:pPr>
            <a:r>
              <a:rPr lang="en-US" sz="2000" dirty="0">
                <a:latin typeface="+mn-lt"/>
              </a:rPr>
              <a:t>infrequent</a:t>
            </a:r>
            <a:r>
              <a:rPr lang="en-US" sz="2000" b="0" i="0" dirty="0">
                <a:effectLst/>
                <a:latin typeface="+mn-lt"/>
              </a:rPr>
              <a:t> random failures (due to network, and other sources)</a:t>
            </a:r>
          </a:p>
          <a:p>
            <a:pPr marL="285750" indent="-285750">
              <a:buFont typeface="Arial" panose="020B0604020202020204" pitchFamily="34" charset="0"/>
              <a:buChar char="•"/>
            </a:pPr>
            <a:r>
              <a:rPr lang="en-US" sz="2000" dirty="0">
                <a:latin typeface="+mn-lt"/>
              </a:rPr>
              <a:t>Implementation didn't disrupt process</a:t>
            </a:r>
          </a:p>
          <a:p>
            <a:pPr marL="285750" indent="-285750">
              <a:buFont typeface="Arial" panose="020B0604020202020204" pitchFamily="34" charset="0"/>
              <a:buChar char="•"/>
            </a:pPr>
            <a:r>
              <a:rPr lang="en-US" sz="2000" dirty="0">
                <a:latin typeface="+mn-lt"/>
              </a:rPr>
              <a:t>After initial adoption hurdle, teams start to insist on it</a:t>
            </a:r>
          </a:p>
        </p:txBody>
      </p:sp>
      <p:pic>
        <p:nvPicPr>
          <p:cNvPr id="14338" name="Picture 2">
            <a:extLst>
              <a:ext uri="{FF2B5EF4-FFF2-40B4-BE49-F238E27FC236}">
                <a16:creationId xmlns:a16="http://schemas.microsoft.com/office/drawing/2014/main" id="{3DF799DB-B3E8-C384-1C53-BBC87D38F4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2871" y="322771"/>
            <a:ext cx="5788025" cy="20062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C1D1B57-4290-1423-A7FF-37C8CFE3563C}"/>
              </a:ext>
            </a:extLst>
          </p:cNvPr>
          <p:cNvSpPr txBox="1"/>
          <p:nvPr/>
        </p:nvSpPr>
        <p:spPr>
          <a:xfrm>
            <a:off x="6110287" y="1682657"/>
            <a:ext cx="5630609" cy="646331"/>
          </a:xfrm>
          <a:prstGeom prst="rect">
            <a:avLst/>
          </a:prstGeom>
          <a:solidFill>
            <a:srgbClr val="1A1A7D"/>
          </a:solidFill>
        </p:spPr>
        <p:txBody>
          <a:bodyPr wrap="square">
            <a:spAutoFit/>
          </a:bodyPr>
          <a:lstStyle/>
          <a:p>
            <a:r>
              <a:rPr lang="en-US" dirty="0">
                <a:solidFill>
                  <a:schemeClr val="bg1"/>
                </a:solidFill>
                <a:hlinkClick r:id="rId4">
                  <a:extLst>
                    <a:ext uri="{A12FA001-AC4F-418D-AE19-62706E023703}">
                      <ahyp:hlinkClr xmlns:ahyp="http://schemas.microsoft.com/office/drawing/2018/hyperlinkcolor" val="tx"/>
                    </a:ext>
                  </a:extLst>
                </a:hlinkClick>
              </a:rPr>
              <a:t>https://</a:t>
            </a:r>
            <a:r>
              <a:rPr lang="en-US" dirty="0" err="1">
                <a:solidFill>
                  <a:schemeClr val="bg1"/>
                </a:solidFill>
                <a:hlinkClick r:id="rId4">
                  <a:extLst>
                    <a:ext uri="{A12FA001-AC4F-418D-AE19-62706E023703}">
                      <ahyp:hlinkClr xmlns:ahyp="http://schemas.microsoft.com/office/drawing/2018/hyperlinkcolor" val="tx"/>
                    </a:ext>
                  </a:extLst>
                </a:hlinkClick>
              </a:rPr>
              <a:t>bssw.io</a:t>
            </a:r>
            <a:r>
              <a:rPr lang="en-US" dirty="0">
                <a:solidFill>
                  <a:schemeClr val="bg1"/>
                </a:solidFill>
                <a:hlinkClick r:id="rId4">
                  <a:extLst>
                    <a:ext uri="{A12FA001-AC4F-418D-AE19-62706E023703}">
                      <ahyp:hlinkClr xmlns:ahyp="http://schemas.microsoft.com/office/drawing/2018/hyperlinkcolor" val="tx"/>
                    </a:ext>
                  </a:extLst>
                </a:hlinkClick>
              </a:rPr>
              <a:t>/</a:t>
            </a:r>
            <a:r>
              <a:rPr lang="en-US" dirty="0" err="1">
                <a:solidFill>
                  <a:schemeClr val="bg1"/>
                </a:solidFill>
                <a:hlinkClick r:id="rId4">
                  <a:extLst>
                    <a:ext uri="{A12FA001-AC4F-418D-AE19-62706E023703}">
                      <ahyp:hlinkClr xmlns:ahyp="http://schemas.microsoft.com/office/drawing/2018/hyperlinkcolor" val="tx"/>
                    </a:ext>
                  </a:extLst>
                </a:hlinkClick>
              </a:rPr>
              <a:t>blog_posts</a:t>
            </a:r>
            <a:r>
              <a:rPr lang="en-US" dirty="0">
                <a:solidFill>
                  <a:schemeClr val="bg1"/>
                </a:solidFill>
                <a:hlinkClick r:id="rId4">
                  <a:extLst>
                    <a:ext uri="{A12FA001-AC4F-418D-AE19-62706E023703}">
                      <ahyp:hlinkClr xmlns:ahyp="http://schemas.microsoft.com/office/drawing/2018/hyperlinkcolor" val="tx"/>
                    </a:ext>
                  </a:extLst>
                </a:hlinkClick>
              </a:rPr>
              <a:t>/bright-spots-team-experiences-implementing-continuous-integration</a:t>
            </a:r>
            <a:endParaRPr lang="en-US" dirty="0">
              <a:solidFill>
                <a:schemeClr val="bg1"/>
              </a:solidFill>
            </a:endParaRPr>
          </a:p>
        </p:txBody>
      </p:sp>
    </p:spTree>
    <p:extLst>
      <p:ext uri="{BB962C8B-B14F-4D97-AF65-F5344CB8AC3E}">
        <p14:creationId xmlns:p14="http://schemas.microsoft.com/office/powerpoint/2010/main" val="2040198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70C1FB8-6020-BCD0-4FB1-A9813EC2B9E4}"/>
              </a:ext>
            </a:extLst>
          </p:cNvPr>
          <p:cNvSpPr txBox="1"/>
          <p:nvPr/>
        </p:nvSpPr>
        <p:spPr>
          <a:xfrm>
            <a:off x="3646112" y="274473"/>
            <a:ext cx="8528070" cy="461665"/>
          </a:xfrm>
          <a:prstGeom prst="rect">
            <a:avLst/>
          </a:prstGeom>
          <a:noFill/>
        </p:spPr>
        <p:txBody>
          <a:bodyPr wrap="square">
            <a:spAutoFit/>
          </a:bodyPr>
          <a:lstStyle/>
          <a:p>
            <a:r>
              <a:rPr lang="en-US" sz="1200" dirty="0">
                <a:effectLst/>
                <a:latin typeface="Times New Roman" panose="02020603050405020304" pitchFamily="18" charset="0"/>
                <a:cs typeface="Times New Roman" panose="02020603050405020304" pitchFamily="18" charset="0"/>
              </a:rPr>
              <a:t>Matthew Norman and Jeffrey Larkin. A Holistic Algorithmic Approach to Improving Accuracy, Robustness, and Computational </a:t>
            </a:r>
            <a:r>
              <a:rPr lang="en-US" sz="1200" dirty="0">
                <a:latin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cs typeface="Times New Roman" panose="02020603050405020304" pitchFamily="18" charset="0"/>
              </a:rPr>
              <a:t>Efficiency for Atmospheric Dynamics. SIAM J. SCI. COMPUT. Vol. 42, No. 5, pp. B1302-B1327 (2020). DOI:</a:t>
            </a:r>
            <a:r>
              <a:rPr lang="en-US" sz="1200" dirty="0">
                <a:effectLst/>
                <a:latin typeface="Times New Roman" panose="02020603050405020304" pitchFamily="18" charset="0"/>
                <a:cs typeface="Times New Roman" panose="02020603050405020304" pitchFamily="18" charset="0"/>
                <a:hlinkClick r:id="rId3"/>
              </a:rPr>
              <a:t>10.1137/19M128435X</a:t>
            </a:r>
            <a:endParaRPr lang="en-US" sz="1200" dirty="0">
              <a:latin typeface="Times New Roman" panose="02020603050405020304" pitchFamily="18" charset="0"/>
              <a:cs typeface="Times New Roman" panose="02020603050405020304" pitchFamily="18" charset="0"/>
            </a:endParaRPr>
          </a:p>
        </p:txBody>
      </p:sp>
      <p:pic>
        <p:nvPicPr>
          <p:cNvPr id="6" name="Picture 5" descr="Graphical user interface&#10;&#10;Description automatically generated">
            <a:extLst>
              <a:ext uri="{FF2B5EF4-FFF2-40B4-BE49-F238E27FC236}">
                <a16:creationId xmlns:a16="http://schemas.microsoft.com/office/drawing/2014/main" id="{9C128A8F-21BA-E76A-5B1F-ACE1B5FC60F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94413" y="956551"/>
            <a:ext cx="5210672" cy="4076938"/>
          </a:xfrm>
          <a:prstGeom prst="rect">
            <a:avLst/>
          </a:prstGeom>
        </p:spPr>
      </p:pic>
      <p:sp>
        <p:nvSpPr>
          <p:cNvPr id="7" name="Triangle 6">
            <a:extLst>
              <a:ext uri="{FF2B5EF4-FFF2-40B4-BE49-F238E27FC236}">
                <a16:creationId xmlns:a16="http://schemas.microsoft.com/office/drawing/2014/main" id="{CA88E6CF-3EB4-B181-1033-B23CAD8D98F8}"/>
              </a:ext>
            </a:extLst>
          </p:cNvPr>
          <p:cNvSpPr/>
          <p:nvPr/>
        </p:nvSpPr>
        <p:spPr>
          <a:xfrm rot="13663363">
            <a:off x="974091" y="1880539"/>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114300" y="1405636"/>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Here's a 2D result from the new integrator method.</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1275802" y="5341927"/>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5134707" y="4979514"/>
            <a:ext cx="6170377" cy="641604"/>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Great, let's get the rest of the code switched over.</a:t>
            </a:r>
          </a:p>
        </p:txBody>
      </p:sp>
      <p:sp>
        <p:nvSpPr>
          <p:cNvPr id="14" name="Triangle 13">
            <a:extLst>
              <a:ext uri="{FF2B5EF4-FFF2-40B4-BE49-F238E27FC236}">
                <a16:creationId xmlns:a16="http://schemas.microsoft.com/office/drawing/2014/main" id="{113372DA-6745-3B8A-C4B3-E31DEAE0AADA}"/>
              </a:ext>
            </a:extLst>
          </p:cNvPr>
          <p:cNvSpPr/>
          <p:nvPr/>
        </p:nvSpPr>
        <p:spPr>
          <a:xfrm rot="13663363">
            <a:off x="1119787" y="6240804"/>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5" name="Rounded Rectangle 14">
            <a:extLst>
              <a:ext uri="{FF2B5EF4-FFF2-40B4-BE49-F238E27FC236}">
                <a16:creationId xmlns:a16="http://schemas.microsoft.com/office/drawing/2014/main" id="{CC194682-6BF8-E5ED-0692-CC9B4355A04A}"/>
              </a:ext>
            </a:extLst>
          </p:cNvPr>
          <p:cNvSpPr/>
          <p:nvPr/>
        </p:nvSpPr>
        <p:spPr>
          <a:xfrm>
            <a:off x="1259996" y="5765901"/>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will be faster and safer if we have the right tests in-place.</a:t>
            </a:r>
          </a:p>
        </p:txBody>
      </p:sp>
    </p:spTree>
    <p:extLst>
      <p:ext uri="{BB962C8B-B14F-4D97-AF65-F5344CB8AC3E}">
        <p14:creationId xmlns:p14="http://schemas.microsoft.com/office/powerpoint/2010/main" val="2271527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Test/Doc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4159740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21" name="Content Placeholder 4"/>
          <p:cNvSpPr>
            <a:spLocks noGrp="1"/>
          </p:cNvSpPr>
          <p:nvPr>
            <p:ph sz="quarter" idx="1"/>
          </p:nvPr>
        </p:nvSpPr>
        <p:spPr>
          <a:xfrm>
            <a:off x="880642" y="1012372"/>
            <a:ext cx="10357629" cy="4916480"/>
          </a:xfrm>
        </p:spPr>
        <p:txBody>
          <a:bodyPr numCol="2">
            <a:normAutofit/>
          </a:bodyPr>
          <a:lstStyle/>
          <a:p>
            <a:r>
              <a:rPr lang="en-US" dirty="0"/>
              <a:t>Two “levels”</a:t>
            </a:r>
          </a:p>
          <a:p>
            <a:pPr lvl="1"/>
            <a:r>
              <a:rPr lang="en-US" dirty="0"/>
              <a:t>Automated / scheduled testing </a:t>
            </a:r>
          </a:p>
          <a:p>
            <a:pPr lvl="2"/>
            <a:r>
              <a:rPr lang="en-US" dirty="0"/>
              <a:t>May be long running</a:t>
            </a:r>
          </a:p>
          <a:p>
            <a:pPr lvl="2"/>
            <a:r>
              <a:rPr lang="en-US" dirty="0"/>
              <a:t>Provide comprehensive coverage</a:t>
            </a:r>
          </a:p>
          <a:p>
            <a:pPr lvl="1"/>
            <a:r>
              <a:rPr lang="en-US" dirty="0"/>
              <a:t>Continuous integration</a:t>
            </a:r>
          </a:p>
          <a:p>
            <a:pPr lvl="2"/>
            <a:r>
              <a:rPr lang="en-US" dirty="0"/>
              <a:t>Quick diagnosis of error</a:t>
            </a:r>
          </a:p>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https://ideas-productivity.org/resources/howtos/</a:t>
            </a:r>
            <a:endParaRPr lang="en-US" dirty="0"/>
          </a:p>
        </p:txBody>
      </p:sp>
    </p:spTree>
    <p:extLst>
      <p:ext uri="{BB962C8B-B14F-4D97-AF65-F5344CB8AC3E}">
        <p14:creationId xmlns:p14="http://schemas.microsoft.com/office/powerpoint/2010/main" val="878933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5540</TotalTime>
  <Words>5648</Words>
  <Application>Microsoft Office PowerPoint</Application>
  <PresentationFormat>Custom</PresentationFormat>
  <Paragraphs>470</Paragraphs>
  <Slides>36</Slides>
  <Notes>23</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Arial Black</vt:lpstr>
      <vt:lpstr>Calibri</vt:lpstr>
      <vt:lpstr>Computer Modern Serif</vt:lpstr>
      <vt:lpstr>Courier</vt:lpstr>
      <vt:lpstr>Menlo</vt:lpstr>
      <vt:lpstr>Monaco</vt:lpstr>
      <vt:lpstr>Times New Roman</vt:lpstr>
      <vt:lpstr>Presentations (Wide Screen)</vt:lpstr>
      <vt:lpstr>Testing Strategies – Condensed Version</vt:lpstr>
      <vt:lpstr>License, Citation and Acknowledgements</vt:lpstr>
      <vt:lpstr>Hypothetical</vt:lpstr>
      <vt:lpstr>What is Testing</vt:lpstr>
      <vt:lpstr>What is Testing</vt:lpstr>
      <vt:lpstr>Hypothetical</vt:lpstr>
      <vt:lpstr>Test/Doc Driven Development</vt:lpstr>
      <vt:lpstr>How to build your test suite?</vt:lpstr>
      <vt:lpstr>Types of Tests</vt:lpstr>
      <vt:lpstr>Types of Tests</vt:lpstr>
      <vt:lpstr>Classes of Tests</vt:lpstr>
      <vt:lpstr>Hypothetical</vt:lpstr>
      <vt:lpstr>Additional Notes: Good Testing Practices </vt:lpstr>
      <vt:lpstr>PowerPoint Presentation</vt:lpstr>
      <vt:lpstr>How to build your test suite?</vt:lpstr>
      <vt:lpstr>How do we determine what tests are needed?</vt:lpstr>
      <vt:lpstr>Building Test-suite</vt:lpstr>
      <vt:lpstr>Good Rules of Thumb</vt:lpstr>
      <vt:lpstr>Testing Takeaways</vt:lpstr>
      <vt:lpstr>Questions?</vt:lpstr>
      <vt:lpstr>What is Continuous Integration (CI)?</vt:lpstr>
      <vt:lpstr>CI Components</vt:lpstr>
      <vt:lpstr>Examples…</vt:lpstr>
      <vt:lpstr>Examples... Joint Center for Satellite Data Assimilation (JEDI)</vt:lpstr>
      <vt:lpstr>Hints from the front lines</vt:lpstr>
      <vt:lpstr>Words of warning from github</vt:lpstr>
      <vt:lpstr>Hints from the front lines</vt:lpstr>
      <vt:lpstr>Hints from the front lines</vt:lpstr>
      <vt:lpstr>Good ideas and idioms from across developer spaces</vt:lpstr>
      <vt:lpstr>PowerPoint Presentation</vt:lpstr>
      <vt:lpstr>The case for software productivity</vt:lpstr>
      <vt:lpstr>The case for software design</vt:lpstr>
      <vt:lpstr>PowerPoint Presentation</vt:lpstr>
      <vt:lpstr>Ginkgo Contribution Pipeline</vt:lpstr>
      <vt:lpstr>Hints from the front lines</vt:lpstr>
      <vt:lpstr>Team Experiences with CI</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274</cp:revision>
  <cp:lastPrinted>2017-11-02T18:35:01Z</cp:lastPrinted>
  <dcterms:created xsi:type="dcterms:W3CDTF">2018-11-06T17:28:56Z</dcterms:created>
  <dcterms:modified xsi:type="dcterms:W3CDTF">2023-04-16T01:39:09Z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